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34" r:id="rId5"/>
    <p:sldId id="339" r:id="rId6"/>
    <p:sldId id="285" r:id="rId7"/>
    <p:sldId id="287" r:id="rId8"/>
    <p:sldId id="288" r:id="rId9"/>
    <p:sldId id="289" r:id="rId10"/>
    <p:sldId id="290" r:id="rId11"/>
    <p:sldId id="257" r:id="rId12"/>
    <p:sldId id="292" r:id="rId13"/>
    <p:sldId id="291" r:id="rId14"/>
    <p:sldId id="293" r:id="rId15"/>
    <p:sldId id="294" r:id="rId16"/>
    <p:sldId id="340" r:id="rId17"/>
    <p:sldId id="296" r:id="rId18"/>
    <p:sldId id="336" r:id="rId19"/>
    <p:sldId id="315" r:id="rId20"/>
    <p:sldId id="341" r:id="rId21"/>
    <p:sldId id="282"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BE3"/>
    <a:srgbClr val="729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5" d="100"/>
          <a:sy n="115" d="100"/>
        </p:scale>
        <p:origin x="37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A4A2-7A9F-48FC-AA10-F8F938C39EE2}" type="datetimeFigureOut">
              <a:rPr lang="tr-TR" smtClean="0"/>
              <a:t>29.01.2024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0765B-6EE5-44CA-B407-29FFDAB7BC19}" type="slidenum">
              <a:rPr lang="tr-TR" smtClean="0"/>
              <a:t>‹#›</a:t>
            </a:fld>
            <a:endParaRPr lang="tr-TR"/>
          </a:p>
        </p:txBody>
      </p:sp>
    </p:spTree>
    <p:extLst>
      <p:ext uri="{BB962C8B-B14F-4D97-AF65-F5344CB8AC3E}">
        <p14:creationId xmlns:p14="http://schemas.microsoft.com/office/powerpoint/2010/main" val="3495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3</a:t>
            </a:fld>
            <a:endParaRPr lang="tr-TR"/>
          </a:p>
        </p:txBody>
      </p:sp>
    </p:spTree>
    <p:extLst>
      <p:ext uri="{BB962C8B-B14F-4D97-AF65-F5344CB8AC3E}">
        <p14:creationId xmlns:p14="http://schemas.microsoft.com/office/powerpoint/2010/main" val="30567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4</a:t>
            </a:fld>
            <a:endParaRPr lang="tr-TR"/>
          </a:p>
        </p:txBody>
      </p:sp>
    </p:spTree>
    <p:extLst>
      <p:ext uri="{BB962C8B-B14F-4D97-AF65-F5344CB8AC3E}">
        <p14:creationId xmlns:p14="http://schemas.microsoft.com/office/powerpoint/2010/main" val="307086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5</a:t>
            </a:fld>
            <a:endParaRPr lang="tr-TR"/>
          </a:p>
        </p:txBody>
      </p:sp>
    </p:spTree>
    <p:extLst>
      <p:ext uri="{BB962C8B-B14F-4D97-AF65-F5344CB8AC3E}">
        <p14:creationId xmlns:p14="http://schemas.microsoft.com/office/powerpoint/2010/main" val="70693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6</a:t>
            </a:fld>
            <a:endParaRPr lang="tr-TR"/>
          </a:p>
        </p:txBody>
      </p:sp>
    </p:spTree>
    <p:extLst>
      <p:ext uri="{BB962C8B-B14F-4D97-AF65-F5344CB8AC3E}">
        <p14:creationId xmlns:p14="http://schemas.microsoft.com/office/powerpoint/2010/main" val="391406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7</a:t>
            </a:fld>
            <a:endParaRPr lang="tr-TR"/>
          </a:p>
        </p:txBody>
      </p:sp>
    </p:spTree>
    <p:extLst>
      <p:ext uri="{BB962C8B-B14F-4D97-AF65-F5344CB8AC3E}">
        <p14:creationId xmlns:p14="http://schemas.microsoft.com/office/powerpoint/2010/main" val="158173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0364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8448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1727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EDD344B4-95D6-4961-89E5-1405AC053FA1}"/>
              </a:ext>
            </a:extLst>
          </p:cNvPr>
          <p:cNvPicPr>
            <a:picLocks noChangeAspect="1"/>
          </p:cNvPicPr>
          <p:nvPr userDrawn="1"/>
        </p:nvPicPr>
        <p:blipFill>
          <a:blip r:embed="rId4"/>
          <a:stretch>
            <a:fillRect/>
          </a:stretch>
        </p:blipFill>
        <p:spPr>
          <a:xfrm>
            <a:off x="1" y="768298"/>
            <a:ext cx="12196762" cy="6089701"/>
          </a:xfrm>
          <a:prstGeom prst="rect">
            <a:avLst/>
          </a:prstGeom>
        </p:spPr>
      </p:pic>
      <p:sp>
        <p:nvSpPr>
          <p:cNvPr id="15" name="Dikdörtgen 14">
            <a:extLst>
              <a:ext uri="{FF2B5EF4-FFF2-40B4-BE49-F238E27FC236}">
                <a16:creationId xmlns:a16="http://schemas.microsoft.com/office/drawing/2014/main" id="{2CA79775-43BC-4196-967A-4A85AC610AAB}"/>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6" name="Dikdörtgen 15">
            <a:extLst>
              <a:ext uri="{FF2B5EF4-FFF2-40B4-BE49-F238E27FC236}">
                <a16:creationId xmlns:a16="http://schemas.microsoft.com/office/drawing/2014/main" id="{7A1B1782-8C12-4FEF-A601-08EF691DEFFB}"/>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7" name="Resim 16">
            <a:extLst>
              <a:ext uri="{FF2B5EF4-FFF2-40B4-BE49-F238E27FC236}">
                <a16:creationId xmlns:a16="http://schemas.microsoft.com/office/drawing/2014/main" id="{E170644A-3FE7-4475-B4A2-BBC9152193B4}"/>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6364207"/>
            <a:ext cx="1540849" cy="396360"/>
          </a:xfrm>
          <a:prstGeom prst="rect">
            <a:avLst/>
          </a:prstGeom>
        </p:spPr>
      </p:pic>
      <p:sp>
        <p:nvSpPr>
          <p:cNvPr id="18" name="Metin kutusu 17">
            <a:extLst>
              <a:ext uri="{FF2B5EF4-FFF2-40B4-BE49-F238E27FC236}">
                <a16:creationId xmlns:a16="http://schemas.microsoft.com/office/drawing/2014/main" id="{CE7A6F34-E8FA-4606-BAC0-859173883417}"/>
              </a:ext>
            </a:extLst>
          </p:cNvPr>
          <p:cNvSpPr txBox="1"/>
          <p:nvPr userDrawn="1"/>
        </p:nvSpPr>
        <p:spPr>
          <a:xfrm>
            <a:off x="10182687" y="493793"/>
            <a:ext cx="2009311" cy="276999"/>
          </a:xfrm>
          <a:prstGeom prst="rect">
            <a:avLst/>
          </a:prstGeom>
          <a:noFill/>
        </p:spPr>
        <p:txBody>
          <a:bodyPr wrap="square" rtlCol="0">
            <a:spAutoFit/>
          </a:bodyPr>
          <a:lstStyle/>
          <a:p>
            <a:r>
              <a:rPr lang="tr-TR" sz="1200" b="1" dirty="0">
                <a:solidFill>
                  <a:schemeClr val="bg1"/>
                </a:solidFill>
              </a:rPr>
              <a:t>İç Kontrol Dairesi Başkanlığı</a:t>
            </a:r>
          </a:p>
        </p:txBody>
      </p:sp>
      <p:sp>
        <p:nvSpPr>
          <p:cNvPr id="19" name="Dikdörtgen 18">
            <a:extLst>
              <a:ext uri="{FF2B5EF4-FFF2-40B4-BE49-F238E27FC236}">
                <a16:creationId xmlns:a16="http://schemas.microsoft.com/office/drawing/2014/main" id="{DC20FC59-74BC-4195-AD4F-189F594290D6}"/>
              </a:ext>
            </a:extLst>
          </p:cNvPr>
          <p:cNvSpPr/>
          <p:nvPr userDrawn="1"/>
        </p:nvSpPr>
        <p:spPr>
          <a:xfrm>
            <a:off x="11401482" y="6408498"/>
            <a:ext cx="537327" cy="253916"/>
          </a:xfrm>
          <a:prstGeom prst="rect">
            <a:avLst/>
          </a:prstGeom>
        </p:spPr>
        <p:txBody>
          <a:bodyPr wrap="none">
            <a:spAutoFit/>
          </a:bodyPr>
          <a:lstStyle/>
          <a:p>
            <a:fld id="{42C328C1-A84F-4A39-A664-DBA00541A8C6}" type="slidenum">
              <a:rPr lang="en-US" sz="1050" b="1" baseline="0" smtClean="0">
                <a:solidFill>
                  <a:schemeClr val="bg1"/>
                </a:solidFill>
                <a:latin typeface="Arial" panose="020B0604020202020204" pitchFamily="34" charset="0"/>
                <a:cs typeface="Arial" panose="020B0604020202020204" pitchFamily="34" charset="0"/>
              </a:rPr>
              <a:pPr/>
              <a:t>‹#›</a:t>
            </a:fld>
            <a:r>
              <a:rPr lang="tr-TR" sz="1050" b="1" baseline="0" dirty="0">
                <a:solidFill>
                  <a:schemeClr val="bg1"/>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17922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a:xfrm>
            <a:off x="1" y="1049904"/>
            <a:ext cx="12191999" cy="281433"/>
          </a:xfrm>
          <a:prstGeom prst="rect">
            <a:avLst/>
          </a:prstGeom>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8610600" y="6356351"/>
            <a:ext cx="2743200" cy="365125"/>
          </a:xfrm>
          <a:prstGeom prst="rect">
            <a:avLst/>
          </a:prstGeom>
        </p:spPr>
        <p:txBody>
          <a:bodyPr/>
          <a:lstStyle/>
          <a:p>
            <a:fld id="{355FEEFD-3B84-5E40-B880-6D259D79DEE1}" type="slidenum">
              <a:rPr lang="tr-TR" smtClean="0"/>
              <a:pPr/>
              <a:t>‹#›</a:t>
            </a:fld>
            <a:r>
              <a:rPr lang="tr-TR"/>
              <a:t>/33</a:t>
            </a:r>
          </a:p>
        </p:txBody>
      </p:sp>
    </p:spTree>
    <p:extLst>
      <p:ext uri="{BB962C8B-B14F-4D97-AF65-F5344CB8AC3E}">
        <p14:creationId xmlns:p14="http://schemas.microsoft.com/office/powerpoint/2010/main" val="33315346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21379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8878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4702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8" name="Altbilgi Yer Tutucusu 7"/>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9484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4" name="Altbilgi Yer Tutucusu 3"/>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71152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6682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61582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29.01.2024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5567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val 7"/>
          <p:cNvSpPr/>
          <p:nvPr userDrawn="1"/>
        </p:nvSpPr>
        <p:spPr>
          <a:xfrm>
            <a:off x="414781" y="2719"/>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userDrawn="1"/>
        </p:nvSpPr>
        <p:spPr>
          <a:xfrm>
            <a:off x="9870393" y="292402"/>
            <a:ext cx="2149811" cy="261610"/>
          </a:xfrm>
          <a:prstGeom prst="rect">
            <a:avLst/>
          </a:prstGeom>
          <a:noFill/>
        </p:spPr>
        <p:txBody>
          <a:bodyPr wrap="square" rtlCol="0">
            <a:spAutoFit/>
          </a:bodyPr>
          <a:lstStyle/>
          <a:p>
            <a:pPr algn="r"/>
            <a:r>
              <a:rPr lang="tr-TR" sz="1100" b="1" dirty="0">
                <a:solidFill>
                  <a:schemeClr val="bg1"/>
                </a:solidFill>
                <a:latin typeface="Myriad Pro" panose="020B0503030403020204" pitchFamily="34" charset="0"/>
              </a:rPr>
              <a:t>Strateji Geliştirme Başkanlığı</a:t>
            </a:r>
          </a:p>
        </p:txBody>
      </p:sp>
      <p:sp>
        <p:nvSpPr>
          <p:cNvPr id="12" name="Dikdörtgen 11"/>
          <p:cNvSpPr/>
          <p:nvPr userDrawn="1"/>
        </p:nvSpPr>
        <p:spPr>
          <a:xfrm>
            <a:off x="11395365" y="6505954"/>
            <a:ext cx="623889" cy="307777"/>
          </a:xfrm>
          <a:prstGeom prst="rect">
            <a:avLst/>
          </a:prstGeom>
        </p:spPr>
        <p:txBody>
          <a:bodyPr wrap="none">
            <a:spAutoFit/>
          </a:bodyPr>
          <a:lstStyle/>
          <a:p>
            <a:fld id="{42C328C1-A84F-4A39-A664-DBA00541A8C6}" type="slidenum">
              <a:rPr lang="en-US" sz="1400" b="1" baseline="0" smtClean="0">
                <a:solidFill>
                  <a:schemeClr val="bg1"/>
                </a:solidFill>
                <a:latin typeface="Myriad Pro" panose="020B0503030403020204" pitchFamily="34" charset="0"/>
              </a:rPr>
              <a:pPr/>
              <a:t>‹#›</a:t>
            </a:fld>
            <a:r>
              <a:rPr lang="tr-TR" sz="1400" b="1" baseline="0" dirty="0">
                <a:solidFill>
                  <a:schemeClr val="bg1"/>
                </a:solidFill>
                <a:latin typeface="Myriad Pro" panose="020B0503030403020204" pitchFamily="34" charset="0"/>
              </a:rPr>
              <a:t>/42</a:t>
            </a:r>
          </a:p>
        </p:txBody>
      </p:sp>
      <p:pic>
        <p:nvPicPr>
          <p:cNvPr id="16" name="Resim 15">
            <a:extLst>
              <a:ext uri="{FF2B5EF4-FFF2-40B4-BE49-F238E27FC236}">
                <a16:creationId xmlns:a16="http://schemas.microsoft.com/office/drawing/2014/main" id="{16BA1145-AF9D-4A64-B2B5-03FE5CB7BEBB}"/>
              </a:ext>
            </a:extLst>
          </p:cNvPr>
          <p:cNvPicPr>
            <a:picLocks noChangeAspect="1"/>
          </p:cNvPicPr>
          <p:nvPr userDrawn="1"/>
        </p:nvPicPr>
        <p:blipFill>
          <a:blip r:embed="rId15"/>
          <a:stretch>
            <a:fillRect/>
          </a:stretch>
        </p:blipFill>
        <p:spPr>
          <a:xfrm>
            <a:off x="1" y="768298"/>
            <a:ext cx="12196762" cy="6089701"/>
          </a:xfrm>
          <a:prstGeom prst="rect">
            <a:avLst/>
          </a:prstGeom>
        </p:spPr>
      </p:pic>
      <p:sp>
        <p:nvSpPr>
          <p:cNvPr id="17" name="Dikdörtgen 16">
            <a:extLst>
              <a:ext uri="{FF2B5EF4-FFF2-40B4-BE49-F238E27FC236}">
                <a16:creationId xmlns:a16="http://schemas.microsoft.com/office/drawing/2014/main" id="{86E8FCBD-4FB8-4E9C-8589-6E985D7C5E60}"/>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8" name="Dikdörtgen 17">
            <a:extLst>
              <a:ext uri="{FF2B5EF4-FFF2-40B4-BE49-F238E27FC236}">
                <a16:creationId xmlns:a16="http://schemas.microsoft.com/office/drawing/2014/main" id="{16AF6E56-D609-452F-9CDE-6A3716573024}"/>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9" name="Resim 18">
            <a:extLst>
              <a:ext uri="{FF2B5EF4-FFF2-40B4-BE49-F238E27FC236}">
                <a16:creationId xmlns:a16="http://schemas.microsoft.com/office/drawing/2014/main" id="{68742D58-4048-4963-B4FB-35669428C37B}"/>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0" y="6364207"/>
            <a:ext cx="1540849" cy="396360"/>
          </a:xfrm>
          <a:prstGeom prst="rect">
            <a:avLst/>
          </a:prstGeom>
        </p:spPr>
      </p:pic>
      <p:sp>
        <p:nvSpPr>
          <p:cNvPr id="20" name="Metin kutusu 19">
            <a:extLst>
              <a:ext uri="{FF2B5EF4-FFF2-40B4-BE49-F238E27FC236}">
                <a16:creationId xmlns:a16="http://schemas.microsoft.com/office/drawing/2014/main" id="{BBF1120E-4FB8-4343-946E-99451C39FE17}"/>
              </a:ext>
            </a:extLst>
          </p:cNvPr>
          <p:cNvSpPr txBox="1"/>
          <p:nvPr userDrawn="1"/>
        </p:nvSpPr>
        <p:spPr>
          <a:xfrm>
            <a:off x="10182687" y="493793"/>
            <a:ext cx="2009311" cy="276999"/>
          </a:xfrm>
          <a:prstGeom prst="rect">
            <a:avLst/>
          </a:prstGeom>
          <a:noFill/>
        </p:spPr>
        <p:txBody>
          <a:bodyPr wrap="square" rtlCol="0">
            <a:spAutoFit/>
          </a:bodyPr>
          <a:lstStyle/>
          <a:p>
            <a:r>
              <a:rPr lang="tr-TR" sz="1200" b="1" dirty="0">
                <a:solidFill>
                  <a:schemeClr val="bg1"/>
                </a:solidFill>
              </a:rPr>
              <a:t>İç Kontrol Dairesi Başkanlığı</a:t>
            </a:r>
          </a:p>
        </p:txBody>
      </p:sp>
      <p:sp>
        <p:nvSpPr>
          <p:cNvPr id="21" name="Dikdörtgen 20">
            <a:extLst>
              <a:ext uri="{FF2B5EF4-FFF2-40B4-BE49-F238E27FC236}">
                <a16:creationId xmlns:a16="http://schemas.microsoft.com/office/drawing/2014/main" id="{53BBAA12-D8EB-482A-88E7-4941630CA8C6}"/>
              </a:ext>
            </a:extLst>
          </p:cNvPr>
          <p:cNvSpPr/>
          <p:nvPr userDrawn="1"/>
        </p:nvSpPr>
        <p:spPr>
          <a:xfrm>
            <a:off x="11401482" y="6408498"/>
            <a:ext cx="537327" cy="253916"/>
          </a:xfrm>
          <a:prstGeom prst="rect">
            <a:avLst/>
          </a:prstGeom>
        </p:spPr>
        <p:txBody>
          <a:bodyPr wrap="none">
            <a:spAutoFit/>
          </a:bodyPr>
          <a:lstStyle/>
          <a:p>
            <a:fld id="{42C328C1-A84F-4A39-A664-DBA00541A8C6}" type="slidenum">
              <a:rPr lang="en-US" sz="1050" b="1" baseline="0" smtClean="0">
                <a:solidFill>
                  <a:schemeClr val="bg1"/>
                </a:solidFill>
                <a:latin typeface="Arial" panose="020B0604020202020204" pitchFamily="34" charset="0"/>
                <a:cs typeface="Arial" panose="020B0604020202020204" pitchFamily="34" charset="0"/>
              </a:rPr>
              <a:pPr/>
              <a:t>‹#›</a:t>
            </a:fld>
            <a:r>
              <a:rPr lang="tr-TR" sz="1050" b="1" baseline="0" dirty="0">
                <a:solidFill>
                  <a:schemeClr val="bg1"/>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25085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Resim 1" descr="image001">
            <a:extLst>
              <a:ext uri="{FF2B5EF4-FFF2-40B4-BE49-F238E27FC236}">
                <a16:creationId xmlns:a16="http://schemas.microsoft.com/office/drawing/2014/main" id="{8F2AC5EC-EB0D-436C-BB7B-DDE1B1A0C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402243"/>
            <a:ext cx="6286500" cy="467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737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ağ Ok 41"/>
          <p:cNvSpPr/>
          <p:nvPr/>
        </p:nvSpPr>
        <p:spPr>
          <a:xfrm rot="16200000">
            <a:off x="4425496" y="2741300"/>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ağ Ok 42"/>
          <p:cNvSpPr/>
          <p:nvPr/>
        </p:nvSpPr>
        <p:spPr>
          <a:xfrm rot="13179771">
            <a:off x="6213253" y="1981006"/>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11998"/>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775028"/>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08878"/>
            <a:ext cx="1567246"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322892"/>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E.1.1.4</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09325"/>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1.1</a:t>
              </a:r>
            </a:p>
          </p:txBody>
        </p:sp>
      </p:grpSp>
      <p:sp>
        <p:nvSpPr>
          <p:cNvPr id="20" name="Oval 19">
            <a:extLst>
              <a:ext uri="{FF2B5EF4-FFF2-40B4-BE49-F238E27FC236}">
                <a16:creationId xmlns:a16="http://schemas.microsoft.com/office/drawing/2014/main" id="{D007A196-DEFE-4266-A644-AF448F7EBF0C}"/>
              </a:ext>
            </a:extLst>
          </p:cNvPr>
          <p:cNvSpPr/>
          <p:nvPr/>
        </p:nvSpPr>
        <p:spPr>
          <a:xfrm>
            <a:off x="3189823" y="5204544"/>
            <a:ext cx="4200339" cy="85099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798809" y="5461098"/>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2366288500"/>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178879"/>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kern="0" dirty="0">
                <a:solidFill>
                  <a:sysClr val="windowText" lastClr="000000"/>
                </a:solidFill>
                <a:latin typeface="Arial" panose="020B0604020202020204" pitchFamily="34" charset="0"/>
              </a:rPr>
              <a:t>Eğitim Görselleri</a:t>
            </a:r>
          </a:p>
          <a:p>
            <a:r>
              <a:rPr lang="sv-SE" sz="1600" kern="0" dirty="0">
                <a:solidFill>
                  <a:sysClr val="windowText" lastClr="000000"/>
                </a:solidFill>
                <a:latin typeface="Arial" panose="020B0604020202020204" pitchFamily="34" charset="0"/>
              </a:rPr>
              <a:t>Katılımcı Listesi</a:t>
            </a:r>
            <a:endParaRPr lang="tr-TR" sz="1600" kern="0" dirty="0">
              <a:solidFill>
                <a:sysClr val="windowText" lastClr="000000"/>
              </a:solidFill>
              <a:latin typeface="Arial" panose="020B0604020202020204" pitchFamily="34" charset="0"/>
            </a:endParaRPr>
          </a:p>
        </p:txBody>
      </p:sp>
      <p:sp>
        <p:nvSpPr>
          <p:cNvPr id="28" name="Yukarı Bükülü Ok 27"/>
          <p:cNvSpPr/>
          <p:nvPr/>
        </p:nvSpPr>
        <p:spPr>
          <a:xfrm>
            <a:off x="7285395" y="3025565"/>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4967208" y="4718300"/>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675018"/>
            <a:ext cx="4200339" cy="1165430"/>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rPr>
                <a:t>Harcama Birimi düzeyinde</a:t>
              </a:r>
              <a:r>
                <a:rPr lang="tr-TR" sz="1400" b="1" dirty="0">
                  <a:solidFill>
                    <a:schemeClr val="tx1"/>
                  </a:solidFill>
                </a:rPr>
                <a:t> </a:t>
              </a:r>
              <a:r>
                <a:rPr lang="tr-TR" sz="1400" dirty="0">
                  <a:solidFill>
                    <a:schemeClr val="tx1"/>
                  </a:solidFill>
                  <a:ea typeface="Verdana" panose="020B0604030504040204" pitchFamily="34" charset="0"/>
                </a:rPr>
                <a:t>iç kontrol sorumluları koordinasyonunda harcama birimlerinde çalışan personele iç kontrol sistemine yönelik eğitimlerin yapılması</a:t>
              </a:r>
              <a:endParaRPr lang="tr-TR" sz="1400" dirty="0">
                <a:solidFill>
                  <a:schemeClr val="tx1"/>
                </a:solidFill>
              </a:endParaRPr>
            </a:p>
          </p:txBody>
        </p:sp>
      </p:grpSp>
      <p:grpSp>
        <p:nvGrpSpPr>
          <p:cNvPr id="33" name="Grup 32"/>
          <p:cNvGrpSpPr/>
          <p:nvPr/>
        </p:nvGrpSpPr>
        <p:grpSpPr>
          <a:xfrm>
            <a:off x="908079" y="2398425"/>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398425"/>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kern="1200" dirty="0">
                  <a:solidFill>
                    <a:schemeClr val="tx1"/>
                  </a:solidFill>
                </a:rPr>
                <a:t>İç kontrol sistemi ve işleyişi yönetici ve personel tarafından sahiplenilmeli ve desteklenmelidir.</a:t>
              </a:r>
            </a:p>
          </p:txBody>
        </p:sp>
      </p:grpSp>
      <p:grpSp>
        <p:nvGrpSpPr>
          <p:cNvPr id="39" name="Grup 38"/>
          <p:cNvGrpSpPr/>
          <p:nvPr/>
        </p:nvGrpSpPr>
        <p:grpSpPr>
          <a:xfrm>
            <a:off x="3571195" y="1264309"/>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19D20CC8-993C-4871-9F11-A8FA086647E1}"/>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35006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19" grpId="0" animBg="1"/>
      <p:bldP spid="20" grpId="0" animBg="1"/>
      <p:bldP spid="21" grpId="0" animBg="1"/>
      <p:bldP spid="24"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633739"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044730" y="3476397"/>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E.1.3.1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59659"/>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1.3</a:t>
              </a:r>
            </a:p>
          </p:txBody>
        </p:sp>
      </p:grpSp>
      <p:sp>
        <p:nvSpPr>
          <p:cNvPr id="20" name="Oval 19">
            <a:extLst>
              <a:ext uri="{FF2B5EF4-FFF2-40B4-BE49-F238E27FC236}">
                <a16:creationId xmlns:a16="http://schemas.microsoft.com/office/drawing/2014/main" id="{D007A196-DEFE-4266-A644-AF448F7EBF0C}"/>
              </a:ext>
            </a:extLst>
          </p:cNvPr>
          <p:cNvSpPr/>
          <p:nvPr/>
        </p:nvSpPr>
        <p:spPr>
          <a:xfrm>
            <a:off x="3215707" y="5179377"/>
            <a:ext cx="4200339" cy="853261"/>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824693" y="543484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172214658"/>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674606" y="1229213"/>
            <a:ext cx="2174494"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Etik Davranış İlkelerinin Gönderildiği resmi yazı / </a:t>
            </a:r>
            <a:r>
              <a:rPr lang="tr-TR" sz="1400" dirty="0" err="1">
                <a:solidFill>
                  <a:schemeClr val="tx1"/>
                </a:solidFill>
              </a:rPr>
              <a:t>ePosta</a:t>
            </a:r>
            <a:r>
              <a:rPr lang="tr-TR" sz="1400" dirty="0">
                <a:solidFill>
                  <a:schemeClr val="tx1"/>
                </a:solidFill>
              </a:rPr>
              <a:t> Görseli ve İçeriği</a:t>
            </a:r>
            <a:endParaRPr lang="tr-TR" sz="1400" kern="0" dirty="0">
              <a:solidFill>
                <a:schemeClr val="tx1"/>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019426" y="3800853"/>
            <a:ext cx="4446166" cy="992873"/>
            <a:chOff x="2559757" y="2707746"/>
            <a:chExt cx="4163080"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559757" y="2732170"/>
              <a:ext cx="41386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ea typeface="Verdana" panose="020B0604030504040204" pitchFamily="34" charset="0"/>
                </a:rPr>
                <a:t>Harcama Birimi düzeyinde</a:t>
              </a:r>
              <a:r>
                <a:rPr lang="tr-TR" sz="1400" dirty="0">
                  <a:solidFill>
                    <a:schemeClr val="tx1"/>
                  </a:solidFill>
                  <a:ea typeface="Verdana" panose="020B0604030504040204" pitchFamily="34" charset="0"/>
                </a:rPr>
                <a:t> Kamu Görevlileri Etik Kurulunca yürürlükte olan "Etik Davranış İlkeleri’ </a:t>
              </a:r>
              <a:r>
                <a:rPr lang="tr-TR" sz="1400" dirty="0" err="1">
                  <a:solidFill>
                    <a:schemeClr val="tx1"/>
                  </a:solidFill>
                  <a:ea typeface="Verdana" panose="020B0604030504040204" pitchFamily="34" charset="0"/>
                </a:rPr>
                <a:t>nin</a:t>
              </a:r>
              <a:r>
                <a:rPr lang="tr-TR" sz="1400" dirty="0">
                  <a:solidFill>
                    <a:schemeClr val="tx1"/>
                  </a:solidFill>
                  <a:ea typeface="Verdana" panose="020B0604030504040204" pitchFamily="34" charset="0"/>
                </a:rPr>
                <a:t> tüm personele resmi yazı veya e-posta olarak gönderilmesi</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dirty="0">
                  <a:solidFill>
                    <a:schemeClr val="tx1"/>
                  </a:solidFill>
                </a:rPr>
                <a:t>Etik kurallar bilinmeli ve tüm faaliyetlerde bu kurallara uyulmalıdır</a:t>
              </a:r>
              <a:endParaRPr lang="tr-TR" sz="14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C449230B-CF9C-437E-BC91-546E883FFA0C}"/>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0018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606074" y="1959212"/>
            <a:ext cx="1821903" cy="463035"/>
            <a:chOff x="657976" y="135402"/>
            <a:chExt cx="95982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5797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2</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E.2.1.1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59659"/>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2.1</a:t>
              </a:r>
            </a:p>
          </p:txBody>
        </p:sp>
      </p:grpSp>
      <p:sp>
        <p:nvSpPr>
          <p:cNvPr id="20" name="Oval 19">
            <a:extLst>
              <a:ext uri="{FF2B5EF4-FFF2-40B4-BE49-F238E27FC236}">
                <a16:creationId xmlns:a16="http://schemas.microsoft.com/office/drawing/2014/main" id="{D007A196-DEFE-4266-A644-AF448F7EBF0C}"/>
              </a:ext>
            </a:extLst>
          </p:cNvPr>
          <p:cNvSpPr/>
          <p:nvPr/>
        </p:nvSpPr>
        <p:spPr>
          <a:xfrm>
            <a:off x="3207079" y="5179377"/>
            <a:ext cx="4200340" cy="901001"/>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816065" y="5462203"/>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778042810"/>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674607" y="1229213"/>
            <a:ext cx="2164968"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Misyon ve Vizyonun gönderildiği Resmi yazı / e-Posta Görseli ve Gönderilen e-Posta İçeriği</a:t>
            </a:r>
            <a:endParaRPr lang="tr-TR" sz="1400" kern="0" dirty="0">
              <a:solidFill>
                <a:schemeClr val="tx1"/>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rPr>
                <a:t>Harcama Birimi düzeyinde </a:t>
              </a:r>
              <a:r>
                <a:rPr lang="tr-TR" sz="1400" dirty="0">
                  <a:solidFill>
                    <a:schemeClr val="tx1"/>
                  </a:solidFill>
                </a:rPr>
                <a:t>Bakanlığımızın misyon ve vizyonunun personelce benimsenmesine yönelik iç kontrol sorumlusu tarafından tüm personele misyon ve vizyonun resmi yazı /e-posta olarak gönderilmesi</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637563" y="2448759"/>
            <a:ext cx="4203421" cy="97421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kern="0" dirty="0">
                  <a:solidFill>
                    <a:schemeClr val="tx1"/>
                  </a:solidFill>
                  <a:cs typeface="Arial" panose="020B0604020202020204" pitchFamily="34" charset="0"/>
                </a:rPr>
                <a:t>Misyon, organizasyon yapısı ve görevler: </a:t>
              </a:r>
              <a:r>
                <a:rPr lang="tr-TR" sz="13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3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577850">
                <a:spcBef>
                  <a:spcPct val="0"/>
                </a:spcBef>
                <a:spcAft>
                  <a:spcPct val="35000"/>
                </a:spcAft>
              </a:pPr>
              <a:endParaRPr lang="tr-TR" sz="1300" kern="0" dirty="0">
                <a:solidFill>
                  <a:schemeClr val="tx1"/>
                </a:solidFill>
                <a:latin typeface="Arial" panose="020B0604020202020204" pitchFamily="34" charset="0"/>
                <a:cs typeface="Arial" panose="020B0604020202020204" pitchFamily="34" charset="0"/>
              </a:endParaRPr>
            </a:p>
            <a:p>
              <a:pPr defTabSz="577850">
                <a:spcBef>
                  <a:spcPct val="0"/>
                </a:spcBef>
                <a:spcAft>
                  <a:spcPct val="35000"/>
                </a:spcAft>
              </a:pPr>
              <a:r>
                <a:rPr lang="tr-TR" sz="1300" dirty="0">
                  <a:solidFill>
                    <a:schemeClr val="tx1"/>
                  </a:solidFill>
                </a:rPr>
                <a:t>İdarenin  misyonu yazılı olarak belirlenmeli, duyurulmalı ve personel tarafından benimsenmesi sağlanmalıdır</a:t>
              </a:r>
              <a:r>
                <a:rPr lang="tr-TR" sz="1300" kern="0" dirty="0">
                  <a:solidFill>
                    <a:schemeClr val="tx1"/>
                  </a:solidFill>
                  <a:latin typeface="Arial" panose="020B0604020202020204" pitchFamily="34" charset="0"/>
                  <a:cs typeface="Arial" panose="020B0604020202020204" pitchFamily="34" charset="0"/>
                </a:rPr>
                <a:t>.</a:t>
              </a:r>
            </a:p>
            <a:p>
              <a:pPr lvl="0" defTabSz="577850">
                <a:spcBef>
                  <a:spcPct val="0"/>
                </a:spcBef>
                <a:spcAft>
                  <a:spcPct val="35000"/>
                </a:spcAft>
              </a:pPr>
              <a:endParaRPr lang="tr-TR" sz="13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2F02F8F9-EA86-44E4-962C-310500CD4201}"/>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0206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606074" y="1959212"/>
            <a:ext cx="1821903" cy="463035"/>
            <a:chOff x="657976" y="135402"/>
            <a:chExt cx="95982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5797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2</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E.2.2.1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59659"/>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2.2</a:t>
              </a:r>
            </a:p>
          </p:txBody>
        </p:sp>
      </p:grpSp>
      <p:sp>
        <p:nvSpPr>
          <p:cNvPr id="20" name="Oval 19">
            <a:extLst>
              <a:ext uri="{FF2B5EF4-FFF2-40B4-BE49-F238E27FC236}">
                <a16:creationId xmlns:a16="http://schemas.microsoft.com/office/drawing/2014/main" id="{D007A196-DEFE-4266-A644-AF448F7EBF0C}"/>
              </a:ext>
            </a:extLst>
          </p:cNvPr>
          <p:cNvSpPr/>
          <p:nvPr/>
        </p:nvSpPr>
        <p:spPr>
          <a:xfrm>
            <a:off x="4173234" y="5179377"/>
            <a:ext cx="2284322"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782219"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674607" y="1229213"/>
            <a:ext cx="2164968"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Yönetmelik ve/veya Yönergenin Web Sayfasında Yayınlanan Linki</a:t>
            </a:r>
            <a:endParaRPr lang="tr-TR" sz="1400" kern="0" dirty="0">
              <a:solidFill>
                <a:schemeClr val="tx1"/>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dirty="0">
                  <a:solidFill>
                    <a:schemeClr val="tx1"/>
                  </a:solidFill>
                </a:rPr>
                <a:t>Güncel Görev Çalışma Usul ve Esaslarının web sayfasında yer alması</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637563" y="2448759"/>
            <a:ext cx="4203421" cy="97421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kern="0" dirty="0">
                  <a:solidFill>
                    <a:schemeClr val="tx1"/>
                  </a:solidFill>
                  <a:cs typeface="Arial" panose="020B0604020202020204" pitchFamily="34" charset="0"/>
                </a:rPr>
                <a:t>Misyon, organizasyon yapısı ve görevler: </a:t>
              </a:r>
              <a:r>
                <a:rPr lang="tr-TR" sz="13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3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577850">
                <a:spcBef>
                  <a:spcPct val="0"/>
                </a:spcBef>
                <a:spcAft>
                  <a:spcPct val="35000"/>
                </a:spcAft>
              </a:pPr>
              <a:r>
                <a:rPr lang="tr-TR" sz="1300" dirty="0">
                  <a:solidFill>
                    <a:schemeClr val="tx1"/>
                  </a:solidFill>
                </a:rPr>
                <a:t>Misyonun gerçekleştirilmesini sağlamak üzere idare birimleri ve alt birimlerince yürütülecek görevler yazılı olarak tanımlanmalı ve duyurulmalıdır.</a:t>
              </a:r>
              <a:endParaRPr lang="tr-TR" sz="13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2F02F8F9-EA86-44E4-962C-310500CD4201}"/>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1109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597686" y="1959212"/>
            <a:ext cx="1764247"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2</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E.2.7.1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731819" y="1959659"/>
            <a:ext cx="191836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2.7</a:t>
              </a:r>
            </a:p>
          </p:txBody>
        </p:sp>
      </p:grpSp>
      <p:sp>
        <p:nvSpPr>
          <p:cNvPr id="20" name="Oval 19">
            <a:extLst>
              <a:ext uri="{FF2B5EF4-FFF2-40B4-BE49-F238E27FC236}">
                <a16:creationId xmlns:a16="http://schemas.microsoft.com/office/drawing/2014/main" id="{D007A196-DEFE-4266-A644-AF448F7EBF0C}"/>
              </a:ext>
            </a:extLst>
          </p:cNvPr>
          <p:cNvSpPr/>
          <p:nvPr/>
        </p:nvSpPr>
        <p:spPr>
          <a:xfrm>
            <a:off x="4112846" y="5179377"/>
            <a:ext cx="2425973"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721832"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2836394874"/>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Üç Aylık Durum Raporu</a:t>
            </a:r>
          </a:p>
          <a:p>
            <a:r>
              <a:rPr lang="tr-TR" sz="1400" dirty="0">
                <a:solidFill>
                  <a:schemeClr val="tx1"/>
                </a:solidFill>
              </a:rPr>
              <a:t>(Her Başkanlık İçin Ayrı Ayrı)</a:t>
            </a: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rPr>
                <a:t>Başkanlık düzeyinde</a:t>
              </a:r>
              <a:r>
                <a:rPr lang="tr-TR" sz="1400" dirty="0">
                  <a:solidFill>
                    <a:schemeClr val="tx1"/>
                  </a:solidFill>
                </a:rPr>
                <a:t> görev alanı ile ilgili Üç Aylık Durum Raporunun hazırlanması</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587229" y="2448759"/>
            <a:ext cx="425375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kern="0" dirty="0">
                  <a:solidFill>
                    <a:schemeClr val="tx1"/>
                  </a:solidFill>
                  <a:cs typeface="Arial" panose="020B0604020202020204" pitchFamily="34" charset="0"/>
                </a:rPr>
                <a:t>Misyon, organizasyon yapısı ve görevler: </a:t>
              </a:r>
              <a:r>
                <a:rPr lang="tr-TR" sz="13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3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0" u="none" dirty="0">
                  <a:solidFill>
                    <a:schemeClr val="tx1"/>
                  </a:solidFill>
                </a:rPr>
                <a:t>Her düzeydeki yöneticiler verilen görevlerin sonucunu izlemeye yönelik mekanizmalar oluşturmalıdır.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19E2A694-ADFA-49F9-9B51-734026E43DD2}"/>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31284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597686" y="1959212"/>
            <a:ext cx="1569781"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3</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E.3.5.1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575928" y="1875121"/>
            <a:ext cx="2077983" cy="616383"/>
            <a:chOff x="-200392" y="-549557"/>
            <a:chExt cx="1833365"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4605" y="-397769"/>
              <a:ext cx="1707578" cy="482719"/>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200392" y="-549557"/>
              <a:ext cx="1653687"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     Genel Şart KOS 3.5</a:t>
              </a:r>
            </a:p>
          </p:txBody>
        </p:sp>
      </p:grpSp>
      <p:sp>
        <p:nvSpPr>
          <p:cNvPr id="20" name="Oval 19">
            <a:extLst>
              <a:ext uri="{FF2B5EF4-FFF2-40B4-BE49-F238E27FC236}">
                <a16:creationId xmlns:a16="http://schemas.microsoft.com/office/drawing/2014/main" id="{D007A196-DEFE-4266-A644-AF448F7EBF0C}"/>
              </a:ext>
            </a:extLst>
          </p:cNvPr>
          <p:cNvSpPr/>
          <p:nvPr/>
        </p:nvSpPr>
        <p:spPr>
          <a:xfrm>
            <a:off x="3396861" y="5179377"/>
            <a:ext cx="3875211" cy="97988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tx1"/>
                </a:solidFill>
              </a:rPr>
              <a:t>Sağlık Hizmetleri Genel Müdürlüğü</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00584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2042596206"/>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Hizmet İçi Eğitim Planı</a:t>
            </a: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dirty="0">
                  <a:solidFill>
                    <a:schemeClr val="tx1"/>
                  </a:solidFill>
                </a:rPr>
                <a:t>Onaylanan Bakanlık ilgili yılı Hizmet İçi Eğitim Planının bildirilmesi</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587229" y="2448759"/>
            <a:ext cx="4253755" cy="968410"/>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dirty="0">
                  <a:solidFill>
                    <a:schemeClr val="tx1"/>
                  </a:solidFill>
                </a:rPr>
                <a:t>Personelin Yeterliliği ve Performansı: </a:t>
              </a:r>
              <a:r>
                <a:rPr lang="tr-TR" sz="1300" dirty="0">
                  <a:solidFill>
                    <a:schemeClr val="tx1"/>
                  </a:solidFill>
                </a:rPr>
                <a:t>İdareler, personelin yeterliliği ve görevleri arasındaki uyumu sağlamalı, performansın değerlendirilmesi ve geliştirilmesine yönelik önlemler almalıdır.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dirty="0">
                  <a:solidFill>
                    <a:schemeClr val="tx1"/>
                  </a:solidFill>
                </a:rPr>
                <a:t>Her görev için gerekli eğitim ihtiyacı belirlenmeli, bu ihtiyacı giderecek eğitim faaliyetleri her yıl planlanarak yürütülmeli ve gerektiğinde güncellenmelidir.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1BDBFE22-A9CE-447C-AB38-3EBB33F1DCE4}"/>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26979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488629" y="1959212"/>
            <a:ext cx="1556071"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BİS </a:t>
              </a:r>
              <a:r>
                <a:rPr lang="tr-TR" sz="1579" dirty="0" smtClean="0"/>
                <a:t>13</a:t>
              </a:r>
              <a:endParaRPr lang="tr-TR" sz="1579" dirty="0"/>
            </a:p>
          </p:txBody>
        </p:sp>
      </p:grpSp>
      <p:grpSp>
        <p:nvGrpSpPr>
          <p:cNvPr id="16" name="Grup 15">
            <a:extLst>
              <a:ext uri="{FF2B5EF4-FFF2-40B4-BE49-F238E27FC236}">
                <a16:creationId xmlns:a16="http://schemas.microsoft.com/office/drawing/2014/main" id="{108A5627-C9ED-412C-8BCF-E8430084B3F0}"/>
              </a:ext>
            </a:extLst>
          </p:cNvPr>
          <p:cNvGrpSpPr/>
          <p:nvPr/>
        </p:nvGrpSpPr>
        <p:grpSpPr>
          <a:xfrm>
            <a:off x="8089900" y="1959659"/>
            <a:ext cx="1560283" cy="616382"/>
            <a:chOff x="657720" y="5021"/>
            <a:chExt cx="960079"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57720" y="5021"/>
              <a:ext cx="914408"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a:t>
              </a:r>
              <a:r>
                <a:rPr lang="tr-TR" sz="1579" dirty="0" smtClean="0"/>
                <a:t>13.7</a:t>
              </a:r>
              <a:endParaRPr lang="tr-TR" sz="1579" dirty="0"/>
            </a:p>
          </p:txBody>
        </p:sp>
      </p:grpSp>
      <p:sp>
        <p:nvSpPr>
          <p:cNvPr id="20" name="Oval 19">
            <a:extLst>
              <a:ext uri="{FF2B5EF4-FFF2-40B4-BE49-F238E27FC236}">
                <a16:creationId xmlns:a16="http://schemas.microsoft.com/office/drawing/2014/main" id="{D007A196-DEFE-4266-A644-AF448F7EBF0C}"/>
              </a:ext>
            </a:extLst>
          </p:cNvPr>
          <p:cNvSpPr/>
          <p:nvPr/>
        </p:nvSpPr>
        <p:spPr>
          <a:xfrm>
            <a:off x="3897214" y="5169706"/>
            <a:ext cx="286589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defRPr/>
            </a:pPr>
            <a:r>
              <a:rPr lang="tr-TR" sz="1400" dirty="0">
                <a:solidFill>
                  <a:schemeClr val="tx1"/>
                </a:solidFill>
              </a:rPr>
              <a:t>Sağlığın Geliştirilmesi Genel Müdürlüğü</a:t>
            </a:r>
            <a:endParaRPr lang="tr-TR" sz="1400" kern="0" dirty="0">
              <a:solidFill>
                <a:schemeClr val="tx1"/>
              </a:solidFill>
            </a:endParaRP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472743"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767379344"/>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Taşra Teşkilatı Kadro Bazlı Memnuniyet Araştırması Sonuç Raporu</a:t>
            </a:r>
            <a:endParaRPr lang="tr-TR" sz="1400" kern="0" dirty="0">
              <a:solidFill>
                <a:schemeClr val="tx1"/>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3" name="Grup 32"/>
          <p:cNvGrpSpPr/>
          <p:nvPr/>
        </p:nvGrpSpPr>
        <p:grpSpPr>
          <a:xfrm>
            <a:off x="486561" y="2448759"/>
            <a:ext cx="4354423" cy="94513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200" b="1" dirty="0">
                  <a:solidFill>
                    <a:schemeClr val="tx1"/>
                  </a:solidFill>
                </a:rPr>
                <a:t>Bilgi ve İletişim: </a:t>
              </a:r>
              <a:r>
                <a:rPr lang="tr-TR" sz="1200" dirty="0">
                  <a:solidFill>
                    <a:schemeClr val="tx1"/>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endParaRPr lang="tr-TR" sz="1200" kern="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dirty="0">
                  <a:solidFill>
                    <a:schemeClr val="tx1"/>
                  </a:solidFill>
                </a:rPr>
                <a:t>İdarenin yatay ve dikey iletişim sistemi personelin değerlendirme, öneri ve sorunlarını iletebilmelerini sağlamalıdır.</a:t>
              </a:r>
              <a:endParaRPr lang="tr-TR" sz="1300" kern="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r>
                <a:rPr lang="tr-TR" kern="0" dirty="0">
                  <a:solidFill>
                    <a:schemeClr val="tx1"/>
                  </a:solidFill>
                  <a:latin typeface="Arial" panose="020B0604020202020204" pitchFamily="34" charset="0"/>
                </a:rPr>
                <a:t>(BİS) Bilgi ve İletişim</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Metin kutusu 44">
            <a:extLst>
              <a:ext uri="{FF2B5EF4-FFF2-40B4-BE49-F238E27FC236}">
                <a16:creationId xmlns:a16="http://schemas.microsoft.com/office/drawing/2014/main" id="{83FAE0BB-3CB8-43D5-AF0C-CF0E19255A38}"/>
              </a:ext>
            </a:extLst>
          </p:cNvPr>
          <p:cNvSpPr txBox="1"/>
          <p:nvPr/>
        </p:nvSpPr>
        <p:spPr>
          <a:xfrm>
            <a:off x="3293111" y="3465505"/>
            <a:ext cx="867827"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smtClean="0"/>
              <a:t>E.13.7.3</a:t>
            </a:r>
            <a:endParaRPr lang="tr-TR" sz="1579" b="1" dirty="0"/>
          </a:p>
        </p:txBody>
      </p:sp>
      <p:grpSp>
        <p:nvGrpSpPr>
          <p:cNvPr id="46" name="Grup 45"/>
          <p:cNvGrpSpPr/>
          <p:nvPr/>
        </p:nvGrpSpPr>
        <p:grpSpPr>
          <a:xfrm>
            <a:off x="3265253" y="3800853"/>
            <a:ext cx="4200339" cy="992873"/>
            <a:chOff x="2789932" y="2707746"/>
            <a:chExt cx="3932905" cy="833913"/>
          </a:xfrm>
          <a:solidFill>
            <a:schemeClr val="accent1">
              <a:lumMod val="40000"/>
              <a:lumOff val="60000"/>
            </a:schemeClr>
          </a:solidFill>
        </p:grpSpPr>
        <p:sp>
          <p:nvSpPr>
            <p:cNvPr id="47" name="Yuvarlatılmış Dikdörtgen 46"/>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pPr>
              <a:r>
                <a:rPr lang="tr-TR" sz="1400" dirty="0">
                  <a:solidFill>
                    <a:schemeClr val="tx1"/>
                  </a:solidFill>
                </a:rPr>
                <a:t>Taşra Teşkilatı çalışanlarına yönelik kadro bazlı memnuniyet araştırması yapılması, sonuçların değerlendirilerek raporlanması </a:t>
              </a:r>
              <a:endParaRPr lang="tr-TR" sz="1400" kern="0" dirty="0">
                <a:solidFill>
                  <a:schemeClr val="tx1"/>
                </a:solidFill>
              </a:endParaRPr>
            </a:p>
          </p:txBody>
        </p:sp>
      </p:grpSp>
      <p:sp>
        <p:nvSpPr>
          <p:cNvPr id="52" name="Unvan 1">
            <a:extLst>
              <a:ext uri="{FF2B5EF4-FFF2-40B4-BE49-F238E27FC236}">
                <a16:creationId xmlns:a16="http://schemas.microsoft.com/office/drawing/2014/main" id="{B10BBE43-668B-4950-9813-C3C92590FC7E}"/>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21266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4" presetClass="entr" presetSubtype="1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randombar(horizontal)">
                                      <p:cBhvr>
                                        <p:cTn id="34" dur="500"/>
                                        <p:tgtEl>
                                          <p:spTgt spid="4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5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0" grpId="0" animBg="1"/>
      <p:bldP spid="21" grpId="0" animBg="1"/>
      <p:bldP spid="24" grpId="0" animBg="1"/>
      <p:bldP spid="28" grpId="0" animBg="1"/>
      <p:bldP spid="30" grpId="0" animBg="1"/>
      <p:bldP spid="42"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488629" y="1959212"/>
            <a:ext cx="1556071"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BİS 15</a:t>
              </a:r>
            </a:p>
          </p:txBody>
        </p:sp>
      </p:grpSp>
      <p:grpSp>
        <p:nvGrpSpPr>
          <p:cNvPr id="16" name="Grup 15">
            <a:extLst>
              <a:ext uri="{FF2B5EF4-FFF2-40B4-BE49-F238E27FC236}">
                <a16:creationId xmlns:a16="http://schemas.microsoft.com/office/drawing/2014/main" id="{108A5627-C9ED-412C-8BCF-E8430084B3F0}"/>
              </a:ext>
            </a:extLst>
          </p:cNvPr>
          <p:cNvGrpSpPr/>
          <p:nvPr/>
        </p:nvGrpSpPr>
        <p:grpSpPr>
          <a:xfrm>
            <a:off x="8089900" y="1959659"/>
            <a:ext cx="1560283" cy="616382"/>
            <a:chOff x="657720" y="5021"/>
            <a:chExt cx="960079"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57720" y="5021"/>
              <a:ext cx="914408"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15.6</a:t>
              </a:r>
            </a:p>
          </p:txBody>
        </p:sp>
      </p:grpSp>
      <p:sp>
        <p:nvSpPr>
          <p:cNvPr id="20" name="Oval 19">
            <a:extLst>
              <a:ext uri="{FF2B5EF4-FFF2-40B4-BE49-F238E27FC236}">
                <a16:creationId xmlns:a16="http://schemas.microsoft.com/office/drawing/2014/main" id="{D007A196-DEFE-4266-A644-AF448F7EBF0C}"/>
              </a:ext>
            </a:extLst>
          </p:cNvPr>
          <p:cNvSpPr/>
          <p:nvPr/>
        </p:nvSpPr>
        <p:spPr>
          <a:xfrm>
            <a:off x="3897214" y="5169706"/>
            <a:ext cx="286589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defRPr/>
            </a:pPr>
            <a:r>
              <a:rPr lang="tr-TR" sz="1400" kern="0" dirty="0">
                <a:solidFill>
                  <a:prstClr val="black"/>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472743"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767379344"/>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kern="0" dirty="0">
                <a:solidFill>
                  <a:prstClr val="black"/>
                </a:solidFill>
                <a:latin typeface="Arial" panose="020B0604020202020204" pitchFamily="34" charset="0"/>
              </a:rPr>
              <a:t>Eğitim Görselleri</a:t>
            </a:r>
          </a:p>
          <a:p>
            <a:r>
              <a:rPr lang="tr-TR" sz="1400" kern="0" dirty="0">
                <a:solidFill>
                  <a:prstClr val="black"/>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3" name="Grup 32"/>
          <p:cNvGrpSpPr/>
          <p:nvPr/>
        </p:nvGrpSpPr>
        <p:grpSpPr>
          <a:xfrm>
            <a:off x="486561" y="2448759"/>
            <a:ext cx="4354423" cy="94513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200" b="1" u="sng" dirty="0">
                  <a:solidFill>
                    <a:schemeClr val="tx1"/>
                  </a:solidFill>
                </a:rPr>
                <a:t>Kayıt ve Dosyalama Sistemi: </a:t>
              </a:r>
              <a:r>
                <a:rPr lang="tr-TR" sz="1200" dirty="0">
                  <a:solidFill>
                    <a:schemeClr val="tx1"/>
                  </a:solidFill>
                </a:rPr>
                <a:t>İdareler, gelen ve giden her türlü evrak dahil iş ve işlemlerin kaydedildiği, sınıflandırıldığı ve dosyalandığı kapsamlı ve güncel bir sisteme sahip olmalıdır</a:t>
              </a:r>
              <a:endParaRPr lang="tr-TR" sz="1200" kern="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kern="0" dirty="0">
                  <a:solidFill>
                    <a:schemeClr val="tx1"/>
                  </a:solidFill>
                </a:rPr>
                <a:t>İdarenin iş ve işlemlerinin kaydı, sınıflandırılması, korunması ve erişimini de kapsayan, belirlenmiş standartlara uygun arşiv ve dokümantasyon sistemi oluşturulmalıdır.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r>
                <a:rPr lang="tr-TR" kern="0" dirty="0">
                  <a:solidFill>
                    <a:schemeClr val="tx1"/>
                  </a:solidFill>
                  <a:latin typeface="Arial" panose="020B0604020202020204" pitchFamily="34" charset="0"/>
                </a:rPr>
                <a:t>(BİS) Bilgi ve İletişim</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Metin kutusu 44">
            <a:extLst>
              <a:ext uri="{FF2B5EF4-FFF2-40B4-BE49-F238E27FC236}">
                <a16:creationId xmlns:a16="http://schemas.microsoft.com/office/drawing/2014/main" id="{83FAE0BB-3CB8-43D5-AF0C-CF0E19255A38}"/>
              </a:ext>
            </a:extLst>
          </p:cNvPr>
          <p:cNvSpPr txBox="1"/>
          <p:nvPr/>
        </p:nvSpPr>
        <p:spPr>
          <a:xfrm>
            <a:off x="3293111" y="3465505"/>
            <a:ext cx="867827"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E.15.6.2</a:t>
            </a:r>
          </a:p>
        </p:txBody>
      </p:sp>
      <p:grpSp>
        <p:nvGrpSpPr>
          <p:cNvPr id="46" name="Grup 45"/>
          <p:cNvGrpSpPr/>
          <p:nvPr/>
        </p:nvGrpSpPr>
        <p:grpSpPr>
          <a:xfrm>
            <a:off x="3265253" y="3800853"/>
            <a:ext cx="4200339" cy="992873"/>
            <a:chOff x="2789932" y="2707746"/>
            <a:chExt cx="3932905" cy="833913"/>
          </a:xfrm>
          <a:solidFill>
            <a:schemeClr val="accent1">
              <a:lumMod val="40000"/>
              <a:lumOff val="60000"/>
            </a:schemeClr>
          </a:solidFill>
        </p:grpSpPr>
        <p:sp>
          <p:nvSpPr>
            <p:cNvPr id="47" name="Yuvarlatılmış Dikdörtgen 46"/>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pPr>
              <a:r>
                <a:rPr lang="tr-TR" sz="1400" b="1" u="sng" dirty="0">
                  <a:solidFill>
                    <a:schemeClr val="tx1"/>
                  </a:solidFill>
                </a:rPr>
                <a:t>Harcama Birimi düzeyinde</a:t>
              </a:r>
              <a:r>
                <a:rPr lang="tr-TR" sz="1400" b="1" dirty="0">
                  <a:solidFill>
                    <a:schemeClr val="tx1"/>
                  </a:solidFill>
                </a:rPr>
                <a:t> </a:t>
              </a:r>
              <a:r>
                <a:rPr lang="tr-TR" sz="1400" dirty="0">
                  <a:solidFill>
                    <a:schemeClr val="tx1"/>
                  </a:solidFill>
                </a:rPr>
                <a:t>ilgili personel tarafından arşiv mevzuatı ve Standart Dosya Planı kodlarına ilişkin eğitim düzenlenmesi</a:t>
              </a:r>
              <a:endParaRPr lang="tr-TR" sz="1400" kern="0" dirty="0">
                <a:solidFill>
                  <a:schemeClr val="tx1"/>
                </a:solidFill>
              </a:endParaRPr>
            </a:p>
          </p:txBody>
        </p:sp>
      </p:grpSp>
      <p:sp>
        <p:nvSpPr>
          <p:cNvPr id="52" name="Unvan 1">
            <a:extLst>
              <a:ext uri="{FF2B5EF4-FFF2-40B4-BE49-F238E27FC236}">
                <a16:creationId xmlns:a16="http://schemas.microsoft.com/office/drawing/2014/main" id="{B10BBE43-668B-4950-9813-C3C92590FC7E}"/>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5083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4" presetClass="entr" presetSubtype="1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randombar(horizontal)">
                                      <p:cBhvr>
                                        <p:cTn id="34" dur="500"/>
                                        <p:tgtEl>
                                          <p:spTgt spid="4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5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0" grpId="0" animBg="1"/>
      <p:bldP spid="21" grpId="0" animBg="1"/>
      <p:bldP spid="24" grpId="0" animBg="1"/>
      <p:bldP spid="28" grpId="0" animBg="1"/>
      <p:bldP spid="30" grpId="0" animBg="1"/>
      <p:bldP spid="42"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3936577" y="3198324"/>
            <a:ext cx="4077125" cy="611676"/>
          </a:xfrm>
          <a:prstGeom prst="rect">
            <a:avLst/>
          </a:prstGeom>
        </p:spPr>
        <p:txBody>
          <a:bodyPr>
            <a:noAutofit/>
          </a:bodyPr>
          <a:lstStyle/>
          <a:p>
            <a:pPr algn="l"/>
            <a:r>
              <a:rPr lang="tr-TR" sz="4000" b="1" dirty="0">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8013702" y="4390899"/>
            <a:ext cx="1829704" cy="1569660"/>
          </a:xfrm>
          <a:prstGeom prst="rect">
            <a:avLst/>
          </a:prstGeom>
        </p:spPr>
      </p:pic>
      <p:cxnSp>
        <p:nvCxnSpPr>
          <p:cNvPr id="8" name="Düz Bağlayıcı 7"/>
          <p:cNvCxnSpPr>
            <a:cxnSpLocks/>
          </p:cNvCxnSpPr>
          <p:nvPr/>
        </p:nvCxnSpPr>
        <p:spPr>
          <a:xfrm>
            <a:off x="4111962" y="4504365"/>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4104781" y="4463595"/>
            <a:ext cx="3732303" cy="156966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latin typeface="Times New Roman" panose="02020603050405020304" pitchFamily="18" charset="0"/>
                <a:cs typeface="Times New Roman" panose="02020603050405020304" pitchFamily="18" charset="0"/>
              </a:rPr>
              <a:t>Strateji Geliştirme Başkanlığı</a:t>
            </a:r>
          </a:p>
          <a:p>
            <a:r>
              <a:rPr lang="tr-TR" sz="1200" dirty="0">
                <a:latin typeface="Times New Roman" panose="02020603050405020304" pitchFamily="18" charset="0"/>
                <a:cs typeface="Times New Roman" panose="02020603050405020304" pitchFamily="18" charset="0"/>
              </a:rPr>
              <a:t>İç Kontrol Dairesi Başkanlığı</a:t>
            </a:r>
          </a:p>
          <a:p>
            <a:r>
              <a:rPr lang="tr-TR" sz="1200" dirty="0">
                <a:latin typeface="Times New Roman" panose="02020603050405020304" pitchFamily="18" charset="0"/>
                <a:cs typeface="Times New Roman" panose="02020603050405020304" pitchFamily="18" charset="0"/>
              </a:rPr>
              <a:t>İç Kontrol Sistemi İzleme ve Değerlendirme Birimi</a:t>
            </a:r>
          </a:p>
          <a:p>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Üniversiteler Mah. Dumlupınar Bulvarı 6001. Cad. No:9 Çankaya/ Ankara 06800</a:t>
            </a:r>
          </a:p>
          <a:p>
            <a:r>
              <a:rPr lang="tr-TR" sz="1200" dirty="0">
                <a:latin typeface="Times New Roman" panose="02020603050405020304" pitchFamily="18" charset="0"/>
                <a:cs typeface="Times New Roman" panose="02020603050405020304" pitchFamily="18" charset="0"/>
              </a:rPr>
              <a:t>İletişim: 0 (312) 573 71 18</a:t>
            </a:r>
          </a:p>
          <a:p>
            <a:r>
              <a:rPr lang="tr-TR" sz="1200" dirty="0">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087" y="4430471"/>
            <a:ext cx="1670884" cy="1670616"/>
          </a:xfrm>
          <a:prstGeom prst="rect">
            <a:avLst/>
          </a:prstGeom>
        </p:spPr>
      </p:pic>
      <p:cxnSp>
        <p:nvCxnSpPr>
          <p:cNvPr id="11" name="Düz Bağlayıcı 10"/>
          <p:cNvCxnSpPr>
            <a:cxnSpLocks/>
          </p:cNvCxnSpPr>
          <p:nvPr/>
        </p:nvCxnSpPr>
        <p:spPr>
          <a:xfrm>
            <a:off x="4057352" y="4495793"/>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cxnSpLocks/>
          </p:cNvCxnSpPr>
          <p:nvPr/>
        </p:nvCxnSpPr>
        <p:spPr>
          <a:xfrm>
            <a:off x="7800336" y="4502833"/>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a:cxnSpLocks/>
          </p:cNvCxnSpPr>
          <p:nvPr/>
        </p:nvCxnSpPr>
        <p:spPr>
          <a:xfrm>
            <a:off x="7746621" y="4504365"/>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9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3B8AC0B2-9641-4355-86AB-DF73E594765B}"/>
              </a:ext>
            </a:extLst>
          </p:cNvPr>
          <p:cNvSpPr txBox="1"/>
          <p:nvPr/>
        </p:nvSpPr>
        <p:spPr>
          <a:xfrm>
            <a:off x="2978477" y="4096432"/>
            <a:ext cx="6235046" cy="1548116"/>
          </a:xfrm>
          <a:prstGeom prst="rect">
            <a:avLst/>
          </a:prstGeom>
          <a:noFill/>
        </p:spPr>
        <p:txBody>
          <a:bodyPr wrap="square" rtlCol="0">
            <a:spAutoFit/>
          </a:bodyPr>
          <a:lstStyle/>
          <a:p>
            <a:pPr algn="ctr">
              <a:lnSpc>
                <a:spcPct val="150000"/>
              </a:lnSpc>
            </a:pPr>
            <a:r>
              <a:rPr lang="tr-TR" sz="2177" b="1" dirty="0"/>
              <a:t>2023-2024 KAMU İÇ KONTROL</a:t>
            </a:r>
          </a:p>
          <a:p>
            <a:pPr algn="ctr">
              <a:lnSpc>
                <a:spcPct val="150000"/>
              </a:lnSpc>
            </a:pPr>
            <a:r>
              <a:rPr lang="tr-TR" sz="2177" b="1" dirty="0"/>
              <a:t>STANDARTLARINA UYUM EYLEM PLANI</a:t>
            </a:r>
          </a:p>
          <a:p>
            <a:pPr algn="ctr">
              <a:lnSpc>
                <a:spcPct val="150000"/>
              </a:lnSpc>
            </a:pPr>
            <a:r>
              <a:rPr lang="tr-TR" sz="2177" b="1" dirty="0"/>
              <a:t>2024 Yılı 1. Çeyrek Dönem Eylemleri</a:t>
            </a:r>
          </a:p>
        </p:txBody>
      </p:sp>
      <p:pic>
        <p:nvPicPr>
          <p:cNvPr id="4" name="Resim 3">
            <a:extLst>
              <a:ext uri="{FF2B5EF4-FFF2-40B4-BE49-F238E27FC236}">
                <a16:creationId xmlns:a16="http://schemas.microsoft.com/office/drawing/2014/main" id="{78A03BF1-5B2B-4213-A261-A7816DBC6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132" y="200025"/>
            <a:ext cx="4753736" cy="4752975"/>
          </a:xfrm>
          <a:prstGeom prst="rect">
            <a:avLst/>
          </a:prstGeom>
        </p:spPr>
      </p:pic>
    </p:spTree>
    <p:extLst>
      <p:ext uri="{BB962C8B-B14F-4D97-AF65-F5344CB8AC3E}">
        <p14:creationId xmlns:p14="http://schemas.microsoft.com/office/powerpoint/2010/main" val="146028150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25">
            <a:extLst>
              <a:ext uri="{FF2B5EF4-FFF2-40B4-BE49-F238E27FC236}">
                <a16:creationId xmlns:a16="http://schemas.microsoft.com/office/drawing/2014/main" id="{4EFBECF7-4B4E-4B30-B41D-601F984F6298}"/>
              </a:ext>
            </a:extLst>
          </p:cNvPr>
          <p:cNvSpPr txBox="1"/>
          <p:nvPr/>
        </p:nvSpPr>
        <p:spPr>
          <a:xfrm>
            <a:off x="476759" y="1301736"/>
            <a:ext cx="11238482" cy="492442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259232" indent="-259232">
              <a:lnSpc>
                <a:spcPct val="150000"/>
              </a:lnSpc>
              <a:buFont typeface="Wingdings" panose="05000000000000000000" pitchFamily="2" charset="2"/>
              <a:buChar char="Ø"/>
              <a:defRPr sz="1633" b="1"/>
            </a:lvl1pPr>
          </a:lstStyle>
          <a:p>
            <a:pPr>
              <a:lnSpc>
                <a:spcPct val="100000"/>
              </a:lnSpc>
              <a:spcBef>
                <a:spcPts val="600"/>
              </a:spcBef>
              <a:spcAft>
                <a:spcPts val="600"/>
              </a:spcAft>
            </a:pPr>
            <a:endParaRPr lang="tr-TR" sz="1200" dirty="0">
              <a:latin typeface="Verdana" panose="020B0604030504040204" pitchFamily="34" charset="0"/>
              <a:ea typeface="Verdana" panose="020B0604030504040204" pitchFamily="34" charset="0"/>
            </a:endParaRP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E.1.1.2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web sayfasında bulunan iç kontrol sekmesinde yönetici onayı ile iç kontrole yönelik gerçekleştirilen güncel çalışmalara yer verilmesi</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E.1.1.3</a:t>
            </a:r>
            <a:r>
              <a:rPr lang="tr-TR" sz="1200" b="0" dirty="0">
                <a:latin typeface="Verdana" panose="020B0604030504040204" pitchFamily="34" charset="0"/>
                <a:ea typeface="Verdana" panose="020B0604030504040204" pitchFamily="34" charset="0"/>
              </a:rPr>
              <a:t> İç kontrol sistemine yönelik eğitici eğitimlerinin yapılması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E.1.1.4</a:t>
            </a:r>
            <a:r>
              <a:rPr lang="tr-TR" sz="1200" b="0" dirty="0">
                <a:latin typeface="Verdana" panose="020B0604030504040204" pitchFamily="34" charset="0"/>
                <a:ea typeface="Verdana" panose="020B0604030504040204" pitchFamily="34" charset="0"/>
              </a:rPr>
              <a:t>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iç kontrol sorumluları koordinasyonunda harcama birimlerinde çalışan personele iç kontrol sistemine yönelik eğitimlerin yapılması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E.1.3.1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Kamu Görevlileri Etik Kurulunca yürürlükte olan "Etik Davranış İlkeleri’ </a:t>
            </a:r>
            <a:r>
              <a:rPr lang="tr-TR" sz="1200" b="0" dirty="0" err="1">
                <a:latin typeface="Verdana" panose="020B0604030504040204" pitchFamily="34" charset="0"/>
                <a:ea typeface="Verdana" panose="020B0604030504040204" pitchFamily="34" charset="0"/>
              </a:rPr>
              <a:t>nin</a:t>
            </a:r>
            <a:r>
              <a:rPr lang="tr-TR" sz="1200" b="0" dirty="0">
                <a:latin typeface="Verdana" panose="020B0604030504040204" pitchFamily="34" charset="0"/>
                <a:ea typeface="Verdana" panose="020B0604030504040204" pitchFamily="34" charset="0"/>
              </a:rPr>
              <a:t> tüm personele resmi yazı veya e-posta olarak gönderilmesi</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E.2.1.1</a:t>
            </a:r>
            <a:r>
              <a:rPr lang="tr-TR" sz="1200" b="0" dirty="0">
                <a:latin typeface="Verdana" panose="020B0604030504040204" pitchFamily="34" charset="0"/>
                <a:ea typeface="Verdana" panose="020B0604030504040204" pitchFamily="34" charset="0"/>
              </a:rPr>
              <a:t>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Bakanlığımızın misyon ve vizyonunun personelce benimsenmesine yönelik iç kontrol sorumlusu tarafından tüm personele misyon ve vizyonun   resmi yazı /e-posta olarak gönderilmesi</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E.2.2.1 </a:t>
            </a:r>
            <a:r>
              <a:rPr lang="tr-TR" sz="1200" b="0" dirty="0">
                <a:latin typeface="Verdana" panose="020B0604030504040204" pitchFamily="34" charset="0"/>
                <a:ea typeface="Verdana" panose="020B0604030504040204" pitchFamily="34" charset="0"/>
              </a:rPr>
              <a:t>Güncel Görev Çalışma Usul ve Esaslarının web sayfasında yer alması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E.2.7.1</a:t>
            </a:r>
            <a:r>
              <a:rPr lang="tr-TR" sz="1200" b="0" dirty="0">
                <a:latin typeface="Verdana" panose="020B0604030504040204" pitchFamily="34" charset="0"/>
                <a:ea typeface="Verdana" panose="020B0604030504040204" pitchFamily="34" charset="0"/>
              </a:rPr>
              <a:t> </a:t>
            </a:r>
            <a:r>
              <a:rPr lang="tr-TR" sz="1200" u="sng" dirty="0">
                <a:latin typeface="Verdana" panose="020B0604030504040204" pitchFamily="34" charset="0"/>
                <a:ea typeface="Verdana" panose="020B0604030504040204" pitchFamily="34" charset="0"/>
              </a:rPr>
              <a:t>Başkanlık düzeyinde </a:t>
            </a:r>
            <a:r>
              <a:rPr lang="tr-TR" sz="1200" b="0" dirty="0">
                <a:latin typeface="Verdana" panose="020B0604030504040204" pitchFamily="34" charset="0"/>
                <a:ea typeface="Verdana" panose="020B0604030504040204" pitchFamily="34" charset="0"/>
              </a:rPr>
              <a:t>görev alanı ile ilgili Üç Aylık Durum Raporunun hazırlanması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E.3.5.1</a:t>
            </a:r>
            <a:r>
              <a:rPr lang="tr-TR" sz="1200" b="0" kern="0" dirty="0">
                <a:latin typeface="Verdana" panose="020B0604030504040204" pitchFamily="34" charset="0"/>
                <a:ea typeface="Verdana" panose="020B0604030504040204" pitchFamily="34" charset="0"/>
                <a:cs typeface="Arial" panose="020B0604020202020204" pitchFamily="34" charset="0"/>
              </a:rPr>
              <a:t> </a:t>
            </a:r>
            <a:r>
              <a:rPr lang="tr-TR" sz="1200" b="0" dirty="0">
                <a:latin typeface="Verdana" panose="020B0604030504040204" pitchFamily="34" charset="0"/>
                <a:ea typeface="Verdana" panose="020B0604030504040204" pitchFamily="34" charset="0"/>
              </a:rPr>
              <a:t>Onaylanan Bakanlık ilgili yılı Hizmet İçi Eğitim Planının bildirilmesi</a:t>
            </a:r>
          </a:p>
          <a:p>
            <a:pPr>
              <a:lnSpc>
                <a:spcPct val="100000"/>
              </a:lnSpc>
              <a:spcBef>
                <a:spcPts val="600"/>
              </a:spcBef>
              <a:spcAft>
                <a:spcPts val="600"/>
              </a:spcAft>
            </a:pPr>
            <a:r>
              <a:rPr lang="tr-TR" sz="1200" dirty="0" smtClean="0">
                <a:latin typeface="Verdana" panose="020B0604030504040204" pitchFamily="34" charset="0"/>
                <a:ea typeface="Verdana" panose="020B0604030504040204" pitchFamily="34" charset="0"/>
              </a:rPr>
              <a:t>E.13.7.3 </a:t>
            </a:r>
            <a:r>
              <a:rPr lang="tr-TR" sz="1200" b="0" dirty="0">
                <a:latin typeface="Verdana" panose="020B0604030504040204" pitchFamily="34" charset="0"/>
                <a:ea typeface="Verdana" panose="020B0604030504040204" pitchFamily="34" charset="0"/>
              </a:rPr>
              <a:t>Taşra Teşkilatı çalışanlarına yönelik kadro bazlı memnuniyet araştırması yapılması, sonuçların değerlendirilerek raporlanması </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E.15.6.2</a:t>
            </a:r>
            <a:r>
              <a:rPr lang="tr-TR" sz="1200" b="0" dirty="0">
                <a:solidFill>
                  <a:schemeClr val="dk1"/>
                </a:solidFill>
                <a:latin typeface="Verdana" panose="020B0604030504040204" pitchFamily="34" charset="0"/>
                <a:ea typeface="Verdana" panose="020B0604030504040204" pitchFamily="34" charset="0"/>
              </a:rPr>
              <a:t> İl Sağlık Müdürlüklerinde ilgili personel tarafından Standart Dosya Planı kodlarına ilişkin eğitim düzenlenmesi (uzaktan/yüz yüze/yerinde)</a:t>
            </a:r>
          </a:p>
          <a:p>
            <a:pPr>
              <a:lnSpc>
                <a:spcPct val="100000"/>
              </a:lnSpc>
              <a:spcBef>
                <a:spcPts val="600"/>
              </a:spcBef>
              <a:spcAft>
                <a:spcPts val="600"/>
              </a:spcAft>
            </a:pPr>
            <a:endParaRPr lang="tr-TR" sz="1200" b="0" dirty="0">
              <a:solidFill>
                <a:srgbClr val="000000"/>
              </a:solidFill>
              <a:latin typeface="Verdana" panose="020B0604030504040204" pitchFamily="34" charset="0"/>
              <a:ea typeface="Verdana" panose="020B0604030504040204" pitchFamily="34" charset="0"/>
            </a:endParaRPr>
          </a:p>
        </p:txBody>
      </p:sp>
      <p:sp>
        <p:nvSpPr>
          <p:cNvPr id="5" name="Unvan 1">
            <a:extLst>
              <a:ext uri="{FF2B5EF4-FFF2-40B4-BE49-F238E27FC236}">
                <a16:creationId xmlns:a16="http://schemas.microsoft.com/office/drawing/2014/main" id="{C2DD1A6A-B5A3-42FC-B3D4-5C90C5CE12AC}"/>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2037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idx="4294967295"/>
          </p:nvPr>
        </p:nvSpPr>
        <p:spPr>
          <a:xfrm>
            <a:off x="1250202" y="477951"/>
            <a:ext cx="2700695" cy="311755"/>
          </a:xfrm>
          <a:prstGeom prst="rect">
            <a:avLst/>
          </a:prstGeom>
        </p:spPr>
        <p:txBody>
          <a:bodyPr anchor="t">
            <a:noAutofit/>
          </a:bodyPr>
          <a:lstStyle/>
          <a:p>
            <a:r>
              <a:rPr lang="tr-TR" sz="1600" b="1" dirty="0">
                <a:solidFill>
                  <a:schemeClr val="bg1"/>
                </a:solidFill>
                <a:latin typeface="Verdana" panose="020B0604030504040204" pitchFamily="34" charset="0"/>
                <a:ea typeface="Verdana" panose="020B0604030504040204" pitchFamily="34" charset="0"/>
              </a:rPr>
              <a:t>İç Kontrolün Tanımı</a:t>
            </a:r>
          </a:p>
        </p:txBody>
      </p:sp>
      <p:sp>
        <p:nvSpPr>
          <p:cNvPr id="5" name="Dikdörtgen 4">
            <a:extLst>
              <a:ext uri="{FF2B5EF4-FFF2-40B4-BE49-F238E27FC236}">
                <a16:creationId xmlns:a16="http://schemas.microsoft.com/office/drawing/2014/main" id="{1F922D49-ABFC-4328-89B1-D278EDDB73AD}"/>
              </a:ext>
            </a:extLst>
          </p:cNvPr>
          <p:cNvSpPr/>
          <p:nvPr/>
        </p:nvSpPr>
        <p:spPr>
          <a:xfrm>
            <a:off x="5740413" y="2074596"/>
            <a:ext cx="5499088" cy="3472554"/>
          </a:xfrm>
          <a:prstGeom prst="rect">
            <a:avLst/>
          </a:prstGeom>
        </p:spPr>
        <p:txBody>
          <a:bodyPr wrap="square">
            <a:spAutoFit/>
          </a:bodyPr>
          <a:lstStyle/>
          <a:p>
            <a:pPr marL="8039">
              <a:lnSpc>
                <a:spcPct val="200000"/>
              </a:lnSpc>
              <a:tabLst>
                <a:tab pos="4082672" algn="l"/>
              </a:tabLst>
            </a:pPr>
            <a:r>
              <a:rPr lang="tr-TR" sz="1400" b="1" dirty="0">
                <a:latin typeface="Arial" panose="020B0604020202020204" pitchFamily="34" charset="0"/>
                <a:cs typeface="Arial" panose="020B0604020202020204" pitchFamily="34" charset="0"/>
              </a:rPr>
              <a:t>5018 Sayılı Kamu Malî Yönetimi ve Kontrol Kanunu - Madde 55</a:t>
            </a:r>
          </a:p>
          <a:p>
            <a:pPr marL="8039">
              <a:lnSpc>
                <a:spcPct val="200000"/>
              </a:lnSpc>
              <a:tabLst>
                <a:tab pos="4082672" algn="l"/>
              </a:tabLst>
            </a:pPr>
            <a:r>
              <a:rPr lang="tr-TR" sz="1400" dirty="0">
                <a:latin typeface="Arial" panose="020B0604020202020204" pitchFamily="34" charset="0"/>
                <a:cs typeface="Arial" panose="020B0604020202020204" pitchFamily="34"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p>
        </p:txBody>
      </p:sp>
      <p:pic>
        <p:nvPicPr>
          <p:cNvPr id="6" name="Resim 5">
            <a:extLst>
              <a:ext uri="{FF2B5EF4-FFF2-40B4-BE49-F238E27FC236}">
                <a16:creationId xmlns:a16="http://schemas.microsoft.com/office/drawing/2014/main" id="{C787343B-9BA9-4CC9-A55E-01EFDB2AF7D9}"/>
              </a:ext>
            </a:extLst>
          </p:cNvPr>
          <p:cNvPicPr>
            <a:picLocks noChangeAspect="1"/>
          </p:cNvPicPr>
          <p:nvPr/>
        </p:nvPicPr>
        <p:blipFill rotWithShape="1">
          <a:blip r:embed="rId3">
            <a:extLst>
              <a:ext uri="{28A0092B-C50C-407E-A947-70E740481C1C}">
                <a14:useLocalDpi xmlns:a14="http://schemas.microsoft.com/office/drawing/2010/main" val="0"/>
              </a:ext>
            </a:extLst>
          </a:blip>
          <a:srcRect l="8940" r="8921"/>
          <a:stretch/>
        </p:blipFill>
        <p:spPr>
          <a:xfrm>
            <a:off x="1971392" y="2558437"/>
            <a:ext cx="3464497" cy="2811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961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2C3279A-D599-4DEB-BDB6-69E72D95C70A}"/>
              </a:ext>
            </a:extLst>
          </p:cNvPr>
          <p:cNvSpPr/>
          <p:nvPr/>
        </p:nvSpPr>
        <p:spPr>
          <a:xfrm>
            <a:off x="4718650" y="1973765"/>
            <a:ext cx="7237562" cy="3930371"/>
          </a:xfrm>
          <a:prstGeom prst="rect">
            <a:avLst/>
          </a:prstGeom>
        </p:spPr>
        <p:txBody>
          <a:bodyPr wrap="square">
            <a:spAutoFit/>
          </a:bodyPr>
          <a:lstStyle/>
          <a:p>
            <a:pPr marL="8039">
              <a:lnSpc>
                <a:spcPct val="150000"/>
              </a:lnSpc>
              <a:tabLst>
                <a:tab pos="4082672" algn="l"/>
              </a:tabLst>
            </a:pPr>
            <a:r>
              <a:rPr lang="tr-TR" sz="1400" b="1" dirty="0">
                <a:latin typeface="Arial" panose="020B0604020202020204" pitchFamily="34" charset="0"/>
                <a:cs typeface="Arial" panose="020B0604020202020204" pitchFamily="34" charset="0"/>
              </a:rPr>
              <a:t>5018 Sayılı Kamu Malî Yönetimi ve Kontrol Kanunu Madde 56 </a:t>
            </a:r>
          </a:p>
          <a:p>
            <a:pPr marL="8039">
              <a:lnSpc>
                <a:spcPct val="150000"/>
              </a:lnSpc>
              <a:tabLst>
                <a:tab pos="4082672" algn="l"/>
              </a:tabLst>
            </a:pPr>
            <a:r>
              <a:rPr lang="tr-TR" sz="1400" dirty="0">
                <a:latin typeface="Arial" panose="020B0604020202020204" pitchFamily="34" charset="0"/>
                <a:cs typeface="Arial" panose="020B0604020202020204" pitchFamily="34" charset="0"/>
              </a:rPr>
              <a:t>İç kontrolün amacı;</a:t>
            </a:r>
          </a:p>
          <a:p>
            <a:pPr marL="8039">
              <a:lnSpc>
                <a:spcPct val="150000"/>
              </a:lnSpc>
              <a:tabLst>
                <a:tab pos="4082672" algn="l"/>
              </a:tabLst>
            </a:pPr>
            <a:r>
              <a:rPr lang="tr-TR" sz="1400" dirty="0">
                <a:latin typeface="Arial" panose="020B0604020202020204" pitchFamily="34" charset="0"/>
                <a:cs typeface="Arial" panose="020B0604020202020204" pitchFamily="34" charset="0"/>
              </a:rPr>
              <a:t>a) Kamu gelir, gider, varlık ve yükümlülüklerinin etkili, ekonomik ve verimli bir şekilde yönetilmesini,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b) Kamu idarelerinin kanunlara ve diğer düzenlemelere uygun olarak faaliyet göstermesini,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c) Her türlü malî karar ve işlemlerde usulsüzlük ve yolsuzluğun önlenmesini,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d) Karar oluşturmak ve izlemek için düzenli, zamanında ve güvenilir rapor ve bilgi edinilmesini,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e) Varlıkların kötüye kullanılması ve israfını önlemek ve kayıplara karşı korunmasını, sağlamaktır. </a:t>
            </a:r>
          </a:p>
          <a:p>
            <a:pPr marL="8039">
              <a:lnSpc>
                <a:spcPct val="150000"/>
              </a:lnSpc>
              <a:tabLst>
                <a:tab pos="4082672" algn="l"/>
              </a:tabLst>
            </a:pPr>
            <a:endParaRPr lang="tr-TR" sz="1400" dirty="0">
              <a:latin typeface="Arial" panose="020B0604020202020204" pitchFamily="34" charset="0"/>
              <a:cs typeface="Arial" panose="020B0604020202020204" pitchFamily="34" charset="0"/>
            </a:endParaRPr>
          </a:p>
        </p:txBody>
      </p:sp>
      <p:pic>
        <p:nvPicPr>
          <p:cNvPr id="8" name="Picture 2" descr="Ä°lgili resim">
            <a:extLst>
              <a:ext uri="{FF2B5EF4-FFF2-40B4-BE49-F238E27FC236}">
                <a16:creationId xmlns:a16="http://schemas.microsoft.com/office/drawing/2014/main" id="{13D51B3A-8F87-4C9F-A16D-E50D368A2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5" b="21729"/>
          <a:stretch/>
        </p:blipFill>
        <p:spPr bwMode="auto">
          <a:xfrm>
            <a:off x="468695" y="2734572"/>
            <a:ext cx="3932047" cy="26746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Unvan 1">
            <a:extLst>
              <a:ext uri="{FF2B5EF4-FFF2-40B4-BE49-F238E27FC236}">
                <a16:creationId xmlns:a16="http://schemas.microsoft.com/office/drawing/2014/main" id="{BE8511B4-BEE6-4A30-837E-B60D9DC3A4DB}"/>
              </a:ext>
            </a:extLst>
          </p:cNvPr>
          <p:cNvSpPr txBox="1">
            <a:spLocks/>
          </p:cNvSpPr>
          <p:nvPr/>
        </p:nvSpPr>
        <p:spPr>
          <a:xfrm>
            <a:off x="1250202" y="477951"/>
            <a:ext cx="2700695"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İç Kontrolün Amacı</a:t>
            </a:r>
          </a:p>
        </p:txBody>
      </p:sp>
    </p:spTree>
    <p:extLst>
      <p:ext uri="{BB962C8B-B14F-4D97-AF65-F5344CB8AC3E}">
        <p14:creationId xmlns:p14="http://schemas.microsoft.com/office/powerpoint/2010/main" val="41877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625251E-815B-4B08-B205-DA7256FD3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55" b="14496"/>
          <a:stretch/>
        </p:blipFill>
        <p:spPr>
          <a:xfrm>
            <a:off x="918690" y="1412931"/>
            <a:ext cx="10350265" cy="4557519"/>
          </a:xfrm>
          <a:prstGeom prst="rect">
            <a:avLst/>
          </a:prstGeom>
        </p:spPr>
      </p:pic>
      <p:sp>
        <p:nvSpPr>
          <p:cNvPr id="10" name="Metin kutusu 9">
            <a:extLst>
              <a:ext uri="{FF2B5EF4-FFF2-40B4-BE49-F238E27FC236}">
                <a16:creationId xmlns:a16="http://schemas.microsoft.com/office/drawing/2014/main" id="{3ABB3E51-E4C4-4429-8655-0B61CA9321F6}"/>
              </a:ext>
            </a:extLst>
          </p:cNvPr>
          <p:cNvSpPr txBox="1"/>
          <p:nvPr/>
        </p:nvSpPr>
        <p:spPr>
          <a:xfrm>
            <a:off x="1414646" y="2397436"/>
            <a:ext cx="1095889" cy="1069524"/>
          </a:xfrm>
          <a:prstGeom prst="rect">
            <a:avLst/>
          </a:prstGeom>
          <a:noFill/>
        </p:spPr>
        <p:txBody>
          <a:bodyPr wrap="square" rtlCol="0">
            <a:spAutoFit/>
          </a:bodyPr>
          <a:lstStyle/>
          <a:p>
            <a:pPr algn="r"/>
            <a:r>
              <a:rPr lang="tr-TR" sz="1270" b="1" dirty="0">
                <a:latin typeface="Arial" panose="020B0604020202020204" pitchFamily="34" charset="0"/>
                <a:cs typeface="Arial" panose="020B0604020202020204" pitchFamily="34" charset="0"/>
              </a:rPr>
              <a:t>5018 sayılı Kamu Mali Yönetim ve Kontrol Kanunu</a:t>
            </a:r>
          </a:p>
        </p:txBody>
      </p:sp>
      <p:sp>
        <p:nvSpPr>
          <p:cNvPr id="11" name="Metin kutusu 10">
            <a:extLst>
              <a:ext uri="{FF2B5EF4-FFF2-40B4-BE49-F238E27FC236}">
                <a16:creationId xmlns:a16="http://schemas.microsoft.com/office/drawing/2014/main" id="{9AFB8477-5279-4144-BFF0-8E7CBDEBC749}"/>
              </a:ext>
            </a:extLst>
          </p:cNvPr>
          <p:cNvSpPr txBox="1"/>
          <p:nvPr/>
        </p:nvSpPr>
        <p:spPr>
          <a:xfrm>
            <a:off x="1678815" y="3765682"/>
            <a:ext cx="1262046"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10.12.2003</a:t>
            </a:r>
          </a:p>
        </p:txBody>
      </p:sp>
      <p:sp>
        <p:nvSpPr>
          <p:cNvPr id="12" name="Metin kutusu 11">
            <a:extLst>
              <a:ext uri="{FF2B5EF4-FFF2-40B4-BE49-F238E27FC236}">
                <a16:creationId xmlns:a16="http://schemas.microsoft.com/office/drawing/2014/main" id="{84AB333C-AAEC-42F5-AD63-85F3844CE3AE}"/>
              </a:ext>
            </a:extLst>
          </p:cNvPr>
          <p:cNvSpPr txBox="1"/>
          <p:nvPr/>
        </p:nvSpPr>
        <p:spPr>
          <a:xfrm>
            <a:off x="2719732" y="4546232"/>
            <a:ext cx="1158005" cy="1069524"/>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İç Kontrol ve Ön Mali Kontrole İlişkin Usul ve Esaslar</a:t>
            </a:r>
          </a:p>
        </p:txBody>
      </p:sp>
      <p:sp>
        <p:nvSpPr>
          <p:cNvPr id="13" name="Metin kutusu 12">
            <a:extLst>
              <a:ext uri="{FF2B5EF4-FFF2-40B4-BE49-F238E27FC236}">
                <a16:creationId xmlns:a16="http://schemas.microsoft.com/office/drawing/2014/main" id="{3CF6D1CA-143F-4C7E-951C-61202D0FE2A6}"/>
              </a:ext>
            </a:extLst>
          </p:cNvPr>
          <p:cNvSpPr txBox="1"/>
          <p:nvPr/>
        </p:nvSpPr>
        <p:spPr>
          <a:xfrm>
            <a:off x="3193568" y="3765682"/>
            <a:ext cx="1333211"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31.12.2005</a:t>
            </a:r>
          </a:p>
        </p:txBody>
      </p:sp>
      <p:sp>
        <p:nvSpPr>
          <p:cNvPr id="14" name="Metin kutusu 13">
            <a:extLst>
              <a:ext uri="{FF2B5EF4-FFF2-40B4-BE49-F238E27FC236}">
                <a16:creationId xmlns:a16="http://schemas.microsoft.com/office/drawing/2014/main" id="{49752996-50F3-4221-A32F-74B67F1A1725}"/>
              </a:ext>
            </a:extLst>
          </p:cNvPr>
          <p:cNvSpPr txBox="1"/>
          <p:nvPr/>
        </p:nvSpPr>
        <p:spPr>
          <a:xfrm>
            <a:off x="4305364" y="2490965"/>
            <a:ext cx="1163136" cy="874085"/>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Standartları Tebliğ</a:t>
            </a:r>
          </a:p>
        </p:txBody>
      </p:sp>
      <p:sp>
        <p:nvSpPr>
          <p:cNvPr id="15" name="Metin kutusu 14">
            <a:extLst>
              <a:ext uri="{FF2B5EF4-FFF2-40B4-BE49-F238E27FC236}">
                <a16:creationId xmlns:a16="http://schemas.microsoft.com/office/drawing/2014/main" id="{A5366DEB-C83E-4250-BC03-4DE0CB9D44ED}"/>
              </a:ext>
            </a:extLst>
          </p:cNvPr>
          <p:cNvSpPr txBox="1"/>
          <p:nvPr/>
        </p:nvSpPr>
        <p:spPr>
          <a:xfrm>
            <a:off x="4669264" y="3761631"/>
            <a:ext cx="1401894"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26.12.2007</a:t>
            </a:r>
          </a:p>
        </p:txBody>
      </p:sp>
      <p:sp>
        <p:nvSpPr>
          <p:cNvPr id="16" name="Metin kutusu 15">
            <a:extLst>
              <a:ext uri="{FF2B5EF4-FFF2-40B4-BE49-F238E27FC236}">
                <a16:creationId xmlns:a16="http://schemas.microsoft.com/office/drawing/2014/main" id="{E98319D4-991B-4927-A9F9-E5398CDA4C30}"/>
              </a:ext>
            </a:extLst>
          </p:cNvPr>
          <p:cNvSpPr txBox="1"/>
          <p:nvPr/>
        </p:nvSpPr>
        <p:spPr>
          <a:xfrm>
            <a:off x="5529309" y="4501800"/>
            <a:ext cx="1368667" cy="1069524"/>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Standartlarına Uyum Eylem Planı Rehberi</a:t>
            </a:r>
          </a:p>
        </p:txBody>
      </p:sp>
      <p:sp>
        <p:nvSpPr>
          <p:cNvPr id="17" name="Metin kutusu 16">
            <a:extLst>
              <a:ext uri="{FF2B5EF4-FFF2-40B4-BE49-F238E27FC236}">
                <a16:creationId xmlns:a16="http://schemas.microsoft.com/office/drawing/2014/main" id="{FFD1E683-8168-4B26-B8A1-F15DCE90A390}"/>
              </a:ext>
            </a:extLst>
          </p:cNvPr>
          <p:cNvSpPr txBox="1"/>
          <p:nvPr/>
        </p:nvSpPr>
        <p:spPr>
          <a:xfrm>
            <a:off x="6220752" y="3761631"/>
            <a:ext cx="1257614"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04.02.2009</a:t>
            </a:r>
          </a:p>
        </p:txBody>
      </p:sp>
      <p:sp>
        <p:nvSpPr>
          <p:cNvPr id="18" name="Metin kutusu 17">
            <a:extLst>
              <a:ext uri="{FF2B5EF4-FFF2-40B4-BE49-F238E27FC236}">
                <a16:creationId xmlns:a16="http://schemas.microsoft.com/office/drawing/2014/main" id="{DA3FA400-28FE-40C9-B174-3A282C9F05B8}"/>
              </a:ext>
            </a:extLst>
          </p:cNvPr>
          <p:cNvSpPr txBox="1"/>
          <p:nvPr/>
        </p:nvSpPr>
        <p:spPr>
          <a:xfrm>
            <a:off x="8867711" y="4556141"/>
            <a:ext cx="954020" cy="902106"/>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Rehberi</a:t>
            </a:r>
          </a:p>
          <a:p>
            <a:endParaRPr lang="tr-TR" sz="1452" b="1"/>
          </a:p>
        </p:txBody>
      </p:sp>
      <p:sp>
        <p:nvSpPr>
          <p:cNvPr id="19" name="Metin kutusu 18">
            <a:extLst>
              <a:ext uri="{FF2B5EF4-FFF2-40B4-BE49-F238E27FC236}">
                <a16:creationId xmlns:a16="http://schemas.microsoft.com/office/drawing/2014/main" id="{E4E9479F-10F4-4124-B0A3-C1388C0C37C0}"/>
              </a:ext>
            </a:extLst>
          </p:cNvPr>
          <p:cNvSpPr txBox="1"/>
          <p:nvPr/>
        </p:nvSpPr>
        <p:spPr>
          <a:xfrm>
            <a:off x="9149597" y="3775591"/>
            <a:ext cx="1344268" cy="343620"/>
          </a:xfrm>
          <a:prstGeom prst="rect">
            <a:avLst/>
          </a:prstGeom>
          <a:noFill/>
        </p:spPr>
        <p:txBody>
          <a:bodyPr wrap="square" rtlCol="0">
            <a:spAutoFit/>
          </a:bodyPr>
          <a:lstStyle/>
          <a:p>
            <a:pPr algn="ctr"/>
            <a:r>
              <a:rPr lang="tr-TR" sz="1452" b="1"/>
              <a:t>  </a:t>
            </a:r>
            <a:r>
              <a:rPr lang="tr-TR" sz="1633" b="1">
                <a:solidFill>
                  <a:schemeClr val="bg1"/>
                </a:solidFill>
                <a:latin typeface="Arial" panose="020B0604020202020204" pitchFamily="34" charset="0"/>
                <a:cs typeface="Arial" panose="020B0604020202020204" pitchFamily="34" charset="0"/>
              </a:rPr>
              <a:t>07.02.2014</a:t>
            </a:r>
          </a:p>
        </p:txBody>
      </p:sp>
      <p:sp>
        <p:nvSpPr>
          <p:cNvPr id="20" name="Metin kutusu 19">
            <a:extLst>
              <a:ext uri="{FF2B5EF4-FFF2-40B4-BE49-F238E27FC236}">
                <a16:creationId xmlns:a16="http://schemas.microsoft.com/office/drawing/2014/main" id="{90FC107D-1EEC-433D-9ADA-52503C95BAB6}"/>
              </a:ext>
            </a:extLst>
          </p:cNvPr>
          <p:cNvSpPr txBox="1"/>
          <p:nvPr/>
        </p:nvSpPr>
        <p:spPr>
          <a:xfrm>
            <a:off x="7037110" y="2295526"/>
            <a:ext cx="1418748" cy="1264962"/>
          </a:xfrm>
          <a:prstGeom prst="rect">
            <a:avLst/>
          </a:prstGeom>
          <a:noFill/>
        </p:spPr>
        <p:txBody>
          <a:bodyPr wrap="square" rtlCol="0">
            <a:spAutoFit/>
          </a:bodyPr>
          <a:lstStyle/>
          <a:p>
            <a:pPr algn="r"/>
            <a:r>
              <a:rPr lang="tr-TR" sz="1270" b="1" dirty="0">
                <a:latin typeface="Arial" panose="020B0604020202020204" pitchFamily="34" charset="0"/>
                <a:cs typeface="Arial" panose="020B0604020202020204" pitchFamily="34" charset="0"/>
              </a:rPr>
              <a:t>Maliye Bakanlığı Kamu İç Kontrol Standartlarına Uyum Genelgesi</a:t>
            </a:r>
          </a:p>
        </p:txBody>
      </p:sp>
      <p:sp>
        <p:nvSpPr>
          <p:cNvPr id="21" name="Metin kutusu 20">
            <a:extLst>
              <a:ext uri="{FF2B5EF4-FFF2-40B4-BE49-F238E27FC236}">
                <a16:creationId xmlns:a16="http://schemas.microsoft.com/office/drawing/2014/main" id="{2DC940F6-E0E7-49E9-B158-71A76A3A8A3D}"/>
              </a:ext>
            </a:extLst>
          </p:cNvPr>
          <p:cNvSpPr txBox="1"/>
          <p:nvPr/>
        </p:nvSpPr>
        <p:spPr>
          <a:xfrm>
            <a:off x="7627960" y="3761631"/>
            <a:ext cx="1364713" cy="343620"/>
          </a:xfrm>
          <a:prstGeom prst="rect">
            <a:avLst/>
          </a:prstGeom>
          <a:noFill/>
        </p:spPr>
        <p:txBody>
          <a:bodyPr wrap="square" rtlCol="0">
            <a:spAutoFit/>
          </a:bodyPr>
          <a:lstStyle/>
          <a:p>
            <a:pPr algn="ctr"/>
            <a:r>
              <a:rPr lang="tr-TR" sz="1452" b="1">
                <a:solidFill>
                  <a:schemeClr val="bg1"/>
                </a:solidFill>
              </a:rPr>
              <a:t>  </a:t>
            </a:r>
            <a:r>
              <a:rPr lang="tr-TR" sz="1633" b="1">
                <a:solidFill>
                  <a:schemeClr val="bg1"/>
                </a:solidFill>
                <a:latin typeface="Arial" panose="020B0604020202020204" pitchFamily="34" charset="0"/>
                <a:cs typeface="Arial" panose="020B0604020202020204" pitchFamily="34" charset="0"/>
              </a:rPr>
              <a:t>02.12.2013  </a:t>
            </a:r>
          </a:p>
        </p:txBody>
      </p:sp>
      <p:sp>
        <p:nvSpPr>
          <p:cNvPr id="22" name="Unvan 1">
            <a:extLst>
              <a:ext uri="{FF2B5EF4-FFF2-40B4-BE49-F238E27FC236}">
                <a16:creationId xmlns:a16="http://schemas.microsoft.com/office/drawing/2014/main" id="{A1D7A2B3-0C37-4262-A104-325A62D48FE6}"/>
              </a:ext>
            </a:extLst>
          </p:cNvPr>
          <p:cNvSpPr txBox="1">
            <a:spLocks/>
          </p:cNvSpPr>
          <p:nvPr/>
        </p:nvSpPr>
        <p:spPr>
          <a:xfrm>
            <a:off x="1250202" y="477951"/>
            <a:ext cx="3485700"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İç Kontrol Sistemi Mevzuatı</a:t>
            </a:r>
          </a:p>
        </p:txBody>
      </p:sp>
    </p:spTree>
    <p:extLst>
      <p:ext uri="{BB962C8B-B14F-4D97-AF65-F5344CB8AC3E}">
        <p14:creationId xmlns:p14="http://schemas.microsoft.com/office/powerpoint/2010/main" val="14241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6000"/>
                            </p:stCondLst>
                            <p:childTnLst>
                              <p:par>
                                <p:cTn id="33" presetID="10"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 19">
            <a:extLst>
              <a:ext uri="{FF2B5EF4-FFF2-40B4-BE49-F238E27FC236}">
                <a16:creationId xmlns:a16="http://schemas.microsoft.com/office/drawing/2014/main" id="{F9B79906-DABC-44F9-A5A0-03D9DBB11392}"/>
              </a:ext>
            </a:extLst>
          </p:cNvPr>
          <p:cNvGrpSpPr/>
          <p:nvPr/>
        </p:nvGrpSpPr>
        <p:grpSpPr>
          <a:xfrm>
            <a:off x="1362760" y="2156256"/>
            <a:ext cx="1876597" cy="3675201"/>
            <a:chOff x="2647159" y="1760648"/>
            <a:chExt cx="1246042" cy="3468137"/>
          </a:xfrm>
        </p:grpSpPr>
        <p:sp>
          <p:nvSpPr>
            <p:cNvPr id="21" name="Serbest Form: Şekil 20">
              <a:extLst>
                <a:ext uri="{FF2B5EF4-FFF2-40B4-BE49-F238E27FC236}">
                  <a16:creationId xmlns:a16="http://schemas.microsoft.com/office/drawing/2014/main" id="{A8C64C92-8479-4573-B27E-96C38FD432F8}"/>
                </a:ext>
              </a:extLst>
            </p:cNvPr>
            <p:cNvSpPr/>
            <p:nvPr/>
          </p:nvSpPr>
          <p:spPr>
            <a:xfrm>
              <a:off x="2647160" y="234147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solidFill>
                    <a:schemeClr val="bg1"/>
                  </a:solidFill>
                  <a:latin typeface="Myriad Pro" panose="020B0503030403020204" pitchFamily="34" charset="0"/>
                </a:rPr>
                <a:t>Kontrol Ortamı</a:t>
              </a:r>
            </a:p>
          </p:txBody>
        </p:sp>
        <p:sp>
          <p:nvSpPr>
            <p:cNvPr id="35" name="Serbest Form: Şekil 34">
              <a:extLst>
                <a:ext uri="{FF2B5EF4-FFF2-40B4-BE49-F238E27FC236}">
                  <a16:creationId xmlns:a16="http://schemas.microsoft.com/office/drawing/2014/main" id="{F4F670D8-3C52-448C-958C-678E66105D1E}"/>
                </a:ext>
              </a:extLst>
            </p:cNvPr>
            <p:cNvSpPr/>
            <p:nvPr/>
          </p:nvSpPr>
          <p:spPr>
            <a:xfrm>
              <a:off x="3691859" y="246618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36" name="Serbest Form: Şekil 35">
              <a:extLst>
                <a:ext uri="{FF2B5EF4-FFF2-40B4-BE49-F238E27FC236}">
                  <a16:creationId xmlns:a16="http://schemas.microsoft.com/office/drawing/2014/main" id="{622F1E16-8CEC-4FE8-B906-09C130F95663}"/>
                </a:ext>
              </a:extLst>
            </p:cNvPr>
            <p:cNvSpPr/>
            <p:nvPr/>
          </p:nvSpPr>
          <p:spPr>
            <a:xfrm>
              <a:off x="2647159" y="176064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5 Bileşen</a:t>
              </a:r>
            </a:p>
          </p:txBody>
        </p:sp>
        <p:sp>
          <p:nvSpPr>
            <p:cNvPr id="37" name="Serbest Form: Şekil 36">
              <a:extLst>
                <a:ext uri="{FF2B5EF4-FFF2-40B4-BE49-F238E27FC236}">
                  <a16:creationId xmlns:a16="http://schemas.microsoft.com/office/drawing/2014/main" id="{0715E00C-832E-4267-B5B9-8AD781BC54ED}"/>
                </a:ext>
              </a:extLst>
            </p:cNvPr>
            <p:cNvSpPr/>
            <p:nvPr/>
          </p:nvSpPr>
          <p:spPr>
            <a:xfrm>
              <a:off x="2647160" y="294913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75000"/>
                <a:lumOff val="25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050" kern="1200" dirty="0">
                  <a:latin typeface="Myriad Pro" panose="020B0503030403020204" pitchFamily="34" charset="0"/>
                </a:rPr>
                <a:t>Risk Değerlendirme</a:t>
              </a:r>
            </a:p>
          </p:txBody>
        </p:sp>
        <p:sp>
          <p:nvSpPr>
            <p:cNvPr id="38" name="Serbest Form: Şekil 37">
              <a:extLst>
                <a:ext uri="{FF2B5EF4-FFF2-40B4-BE49-F238E27FC236}">
                  <a16:creationId xmlns:a16="http://schemas.microsoft.com/office/drawing/2014/main" id="{4A3B1576-431A-41A5-AA9E-0BFB04053773}"/>
                </a:ext>
              </a:extLst>
            </p:cNvPr>
            <p:cNvSpPr/>
            <p:nvPr/>
          </p:nvSpPr>
          <p:spPr>
            <a:xfrm>
              <a:off x="3691859" y="307384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39" name="Serbest Form: Şekil 38">
              <a:extLst>
                <a:ext uri="{FF2B5EF4-FFF2-40B4-BE49-F238E27FC236}">
                  <a16:creationId xmlns:a16="http://schemas.microsoft.com/office/drawing/2014/main" id="{F008DC61-D6C7-40AB-BD8B-948C59013867}"/>
                </a:ext>
              </a:extLst>
            </p:cNvPr>
            <p:cNvSpPr/>
            <p:nvPr/>
          </p:nvSpPr>
          <p:spPr>
            <a:xfrm>
              <a:off x="2647160" y="359103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50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solidFill>
                    <a:schemeClr val="bg1"/>
                  </a:solidFill>
                  <a:latin typeface="Myriad Pro" panose="020B0503030403020204" pitchFamily="34" charset="0"/>
                </a:rPr>
                <a:t>Kontrol Faaliyetleri</a:t>
              </a:r>
            </a:p>
          </p:txBody>
        </p:sp>
        <p:sp>
          <p:nvSpPr>
            <p:cNvPr id="40" name="Serbest Form: Şekil 39">
              <a:extLst>
                <a:ext uri="{FF2B5EF4-FFF2-40B4-BE49-F238E27FC236}">
                  <a16:creationId xmlns:a16="http://schemas.microsoft.com/office/drawing/2014/main" id="{BF43100C-6FC8-4D6F-A34D-617C55C631BF}"/>
                </a:ext>
              </a:extLst>
            </p:cNvPr>
            <p:cNvSpPr/>
            <p:nvPr/>
          </p:nvSpPr>
          <p:spPr>
            <a:xfrm>
              <a:off x="3691859" y="371574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42" name="Serbest Form: Şekil 41">
              <a:extLst>
                <a:ext uri="{FF2B5EF4-FFF2-40B4-BE49-F238E27FC236}">
                  <a16:creationId xmlns:a16="http://schemas.microsoft.com/office/drawing/2014/main" id="{66EC9939-87E0-484F-8165-154DD6BF930A}"/>
                </a:ext>
              </a:extLst>
            </p:cNvPr>
            <p:cNvSpPr/>
            <p:nvPr/>
          </p:nvSpPr>
          <p:spPr>
            <a:xfrm>
              <a:off x="2647160" y="419106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50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solidFill>
                    <a:schemeClr val="bg1"/>
                  </a:solidFill>
                  <a:latin typeface="Myriad Pro" panose="020B0503030403020204" pitchFamily="34" charset="0"/>
                </a:rPr>
                <a:t>Bilgi ve İletişim</a:t>
              </a:r>
            </a:p>
          </p:txBody>
        </p:sp>
        <p:sp>
          <p:nvSpPr>
            <p:cNvPr id="43" name="Serbest Form: Şekil 42">
              <a:extLst>
                <a:ext uri="{FF2B5EF4-FFF2-40B4-BE49-F238E27FC236}">
                  <a16:creationId xmlns:a16="http://schemas.microsoft.com/office/drawing/2014/main" id="{FA7CDBFB-1905-4DFF-906C-61CF167A37A7}"/>
                </a:ext>
              </a:extLst>
            </p:cNvPr>
            <p:cNvSpPr/>
            <p:nvPr/>
          </p:nvSpPr>
          <p:spPr>
            <a:xfrm>
              <a:off x="3691859" y="431577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44" name="Serbest Form: Şekil 43">
              <a:extLst>
                <a:ext uri="{FF2B5EF4-FFF2-40B4-BE49-F238E27FC236}">
                  <a16:creationId xmlns:a16="http://schemas.microsoft.com/office/drawing/2014/main" id="{EDF25555-362D-4AFD-845B-973D9F16B538}"/>
                </a:ext>
              </a:extLst>
            </p:cNvPr>
            <p:cNvSpPr/>
            <p:nvPr/>
          </p:nvSpPr>
          <p:spPr>
            <a:xfrm>
              <a:off x="2647160" y="480365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C00000"/>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latin typeface="Myriad Pro" panose="020B0503030403020204" pitchFamily="34" charset="0"/>
                </a:rPr>
                <a:t>İzleme</a:t>
              </a:r>
            </a:p>
          </p:txBody>
        </p:sp>
        <p:sp>
          <p:nvSpPr>
            <p:cNvPr id="45" name="Serbest Form: Şekil 44">
              <a:extLst>
                <a:ext uri="{FF2B5EF4-FFF2-40B4-BE49-F238E27FC236}">
                  <a16:creationId xmlns:a16="http://schemas.microsoft.com/office/drawing/2014/main" id="{7DFB0D79-68F0-4EF5-8EC9-5C114DD40D0E}"/>
                </a:ext>
              </a:extLst>
            </p:cNvPr>
            <p:cNvSpPr/>
            <p:nvPr/>
          </p:nvSpPr>
          <p:spPr>
            <a:xfrm>
              <a:off x="3691859" y="492835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46" name="Grup 45">
            <a:extLst>
              <a:ext uri="{FF2B5EF4-FFF2-40B4-BE49-F238E27FC236}">
                <a16:creationId xmlns:a16="http://schemas.microsoft.com/office/drawing/2014/main" id="{142C2B5A-5A7F-42C6-9417-04901A93D211}"/>
              </a:ext>
            </a:extLst>
          </p:cNvPr>
          <p:cNvGrpSpPr/>
          <p:nvPr/>
        </p:nvGrpSpPr>
        <p:grpSpPr>
          <a:xfrm>
            <a:off x="3276728" y="2156256"/>
            <a:ext cx="1624937" cy="3675201"/>
            <a:chOff x="3976777" y="1760648"/>
            <a:chExt cx="1246041" cy="3468137"/>
          </a:xfrm>
        </p:grpSpPr>
        <p:sp>
          <p:nvSpPr>
            <p:cNvPr id="47" name="Serbest Form: Şekil 46">
              <a:extLst>
                <a:ext uri="{FF2B5EF4-FFF2-40B4-BE49-F238E27FC236}">
                  <a16:creationId xmlns:a16="http://schemas.microsoft.com/office/drawing/2014/main" id="{606BC9C3-67DC-4E61-9A16-B4C63888F7D5}"/>
                </a:ext>
              </a:extLst>
            </p:cNvPr>
            <p:cNvSpPr/>
            <p:nvPr/>
          </p:nvSpPr>
          <p:spPr>
            <a:xfrm>
              <a:off x="3976777" y="234147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4 Standart</a:t>
              </a:r>
            </a:p>
          </p:txBody>
        </p:sp>
        <p:sp>
          <p:nvSpPr>
            <p:cNvPr id="48" name="Serbest Form: Şekil 47">
              <a:extLst>
                <a:ext uri="{FF2B5EF4-FFF2-40B4-BE49-F238E27FC236}">
                  <a16:creationId xmlns:a16="http://schemas.microsoft.com/office/drawing/2014/main" id="{CDB1EABF-E2B7-4253-863B-62B8CF7DB781}"/>
                </a:ext>
              </a:extLst>
            </p:cNvPr>
            <p:cNvSpPr/>
            <p:nvPr/>
          </p:nvSpPr>
          <p:spPr>
            <a:xfrm>
              <a:off x="5021476" y="246618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49" name="Serbest Form: Şekil 48">
              <a:extLst>
                <a:ext uri="{FF2B5EF4-FFF2-40B4-BE49-F238E27FC236}">
                  <a16:creationId xmlns:a16="http://schemas.microsoft.com/office/drawing/2014/main" id="{ABA1D0AE-715E-40E6-ACB1-E25F4C139490}"/>
                </a:ext>
              </a:extLst>
            </p:cNvPr>
            <p:cNvSpPr/>
            <p:nvPr/>
          </p:nvSpPr>
          <p:spPr>
            <a:xfrm>
              <a:off x="3976777" y="176064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18 Standart</a:t>
              </a:r>
            </a:p>
          </p:txBody>
        </p:sp>
        <p:sp>
          <p:nvSpPr>
            <p:cNvPr id="50" name="Serbest Form: Şekil 49">
              <a:extLst>
                <a:ext uri="{FF2B5EF4-FFF2-40B4-BE49-F238E27FC236}">
                  <a16:creationId xmlns:a16="http://schemas.microsoft.com/office/drawing/2014/main" id="{12D8C228-6AA4-472C-A904-0224349E2D5F}"/>
                </a:ext>
              </a:extLst>
            </p:cNvPr>
            <p:cNvSpPr/>
            <p:nvPr/>
          </p:nvSpPr>
          <p:spPr>
            <a:xfrm>
              <a:off x="3976777" y="294913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65000"/>
                <a:lumOff val="35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2 Standart</a:t>
              </a:r>
            </a:p>
          </p:txBody>
        </p:sp>
        <p:sp>
          <p:nvSpPr>
            <p:cNvPr id="51" name="Serbest Form: Şekil 50">
              <a:extLst>
                <a:ext uri="{FF2B5EF4-FFF2-40B4-BE49-F238E27FC236}">
                  <a16:creationId xmlns:a16="http://schemas.microsoft.com/office/drawing/2014/main" id="{6A757B5F-42EC-47CC-AB07-2D54CBA68361}"/>
                </a:ext>
              </a:extLst>
            </p:cNvPr>
            <p:cNvSpPr/>
            <p:nvPr/>
          </p:nvSpPr>
          <p:spPr>
            <a:xfrm>
              <a:off x="5021476" y="307384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52" name="Serbest Form: Şekil 51">
              <a:extLst>
                <a:ext uri="{FF2B5EF4-FFF2-40B4-BE49-F238E27FC236}">
                  <a16:creationId xmlns:a16="http://schemas.microsoft.com/office/drawing/2014/main" id="{C9A77DC6-9C32-4F06-95D1-0AF2903AA0F8}"/>
                </a:ext>
              </a:extLst>
            </p:cNvPr>
            <p:cNvSpPr/>
            <p:nvPr/>
          </p:nvSpPr>
          <p:spPr>
            <a:xfrm>
              <a:off x="3976777" y="359103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75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6 Standart</a:t>
              </a:r>
            </a:p>
          </p:txBody>
        </p:sp>
        <p:sp>
          <p:nvSpPr>
            <p:cNvPr id="53" name="Serbest Form: Şekil 52">
              <a:extLst>
                <a:ext uri="{FF2B5EF4-FFF2-40B4-BE49-F238E27FC236}">
                  <a16:creationId xmlns:a16="http://schemas.microsoft.com/office/drawing/2014/main" id="{8E3A44A0-2F59-411B-9771-CF859E7E1CC2}"/>
                </a:ext>
              </a:extLst>
            </p:cNvPr>
            <p:cNvSpPr/>
            <p:nvPr/>
          </p:nvSpPr>
          <p:spPr>
            <a:xfrm>
              <a:off x="5021476" y="371574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54" name="Serbest Form: Şekil 53">
              <a:extLst>
                <a:ext uri="{FF2B5EF4-FFF2-40B4-BE49-F238E27FC236}">
                  <a16:creationId xmlns:a16="http://schemas.microsoft.com/office/drawing/2014/main" id="{BD714DD1-D887-4F47-8554-2163E8A212E6}"/>
                </a:ext>
              </a:extLst>
            </p:cNvPr>
            <p:cNvSpPr/>
            <p:nvPr/>
          </p:nvSpPr>
          <p:spPr>
            <a:xfrm>
              <a:off x="3976777" y="419106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75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4 Standart</a:t>
              </a:r>
            </a:p>
          </p:txBody>
        </p:sp>
        <p:sp>
          <p:nvSpPr>
            <p:cNvPr id="55" name="Serbest Form: Şekil 54">
              <a:extLst>
                <a:ext uri="{FF2B5EF4-FFF2-40B4-BE49-F238E27FC236}">
                  <a16:creationId xmlns:a16="http://schemas.microsoft.com/office/drawing/2014/main" id="{E40C02B4-B2B8-40CF-9E33-C8150E947A91}"/>
                </a:ext>
              </a:extLst>
            </p:cNvPr>
            <p:cNvSpPr/>
            <p:nvPr/>
          </p:nvSpPr>
          <p:spPr>
            <a:xfrm>
              <a:off x="5021476" y="431577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56" name="Serbest Form: Şekil 55">
              <a:extLst>
                <a:ext uri="{FF2B5EF4-FFF2-40B4-BE49-F238E27FC236}">
                  <a16:creationId xmlns:a16="http://schemas.microsoft.com/office/drawing/2014/main" id="{EE9E4C63-2AFF-4EEF-BB3A-86EA9D5EF948}"/>
                </a:ext>
              </a:extLst>
            </p:cNvPr>
            <p:cNvSpPr/>
            <p:nvPr/>
          </p:nvSpPr>
          <p:spPr>
            <a:xfrm>
              <a:off x="3976777" y="480365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FF0000"/>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2 Standart</a:t>
              </a:r>
            </a:p>
          </p:txBody>
        </p:sp>
        <p:sp>
          <p:nvSpPr>
            <p:cNvPr id="57" name="Serbest Form: Şekil 56">
              <a:extLst>
                <a:ext uri="{FF2B5EF4-FFF2-40B4-BE49-F238E27FC236}">
                  <a16:creationId xmlns:a16="http://schemas.microsoft.com/office/drawing/2014/main" id="{82FE677C-5EDE-47B6-98EB-43840F84EDE1}"/>
                </a:ext>
              </a:extLst>
            </p:cNvPr>
            <p:cNvSpPr/>
            <p:nvPr/>
          </p:nvSpPr>
          <p:spPr>
            <a:xfrm>
              <a:off x="5021476" y="492835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58" name="Grup 57">
            <a:extLst>
              <a:ext uri="{FF2B5EF4-FFF2-40B4-BE49-F238E27FC236}">
                <a16:creationId xmlns:a16="http://schemas.microsoft.com/office/drawing/2014/main" id="{0545600E-E52D-4D25-9B59-046C6C3D2145}"/>
              </a:ext>
            </a:extLst>
          </p:cNvPr>
          <p:cNvGrpSpPr/>
          <p:nvPr/>
        </p:nvGrpSpPr>
        <p:grpSpPr>
          <a:xfrm>
            <a:off x="4908751" y="2156256"/>
            <a:ext cx="1322529" cy="3675201"/>
            <a:chOff x="5306392" y="1760648"/>
            <a:chExt cx="1246042" cy="3468137"/>
          </a:xfrm>
        </p:grpSpPr>
        <p:sp>
          <p:nvSpPr>
            <p:cNvPr id="59" name="Serbest Form: Şekil 58">
              <a:extLst>
                <a:ext uri="{FF2B5EF4-FFF2-40B4-BE49-F238E27FC236}">
                  <a16:creationId xmlns:a16="http://schemas.microsoft.com/office/drawing/2014/main" id="{88DF52C5-CF82-4963-8DDC-F8E2D40D6042}"/>
                </a:ext>
              </a:extLst>
            </p:cNvPr>
            <p:cNvSpPr/>
            <p:nvPr/>
          </p:nvSpPr>
          <p:spPr>
            <a:xfrm>
              <a:off x="5306393" y="234147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26 Genel Şart</a:t>
              </a:r>
            </a:p>
          </p:txBody>
        </p:sp>
        <p:sp>
          <p:nvSpPr>
            <p:cNvPr id="60" name="Serbest Form: Şekil 59">
              <a:extLst>
                <a:ext uri="{FF2B5EF4-FFF2-40B4-BE49-F238E27FC236}">
                  <a16:creationId xmlns:a16="http://schemas.microsoft.com/office/drawing/2014/main" id="{4D664B05-BBF5-4050-9184-0B0DAE6F4F7A}"/>
                </a:ext>
              </a:extLst>
            </p:cNvPr>
            <p:cNvSpPr/>
            <p:nvPr/>
          </p:nvSpPr>
          <p:spPr>
            <a:xfrm>
              <a:off x="6351092" y="246618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61" name="Serbest Form: Şekil 60">
              <a:extLst>
                <a:ext uri="{FF2B5EF4-FFF2-40B4-BE49-F238E27FC236}">
                  <a16:creationId xmlns:a16="http://schemas.microsoft.com/office/drawing/2014/main" id="{000218C3-A0D1-4E4A-B234-91A70F154738}"/>
                </a:ext>
              </a:extLst>
            </p:cNvPr>
            <p:cNvSpPr/>
            <p:nvPr/>
          </p:nvSpPr>
          <p:spPr>
            <a:xfrm>
              <a:off x="5306392" y="176064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79 Genel Şart</a:t>
              </a:r>
            </a:p>
          </p:txBody>
        </p:sp>
        <p:sp>
          <p:nvSpPr>
            <p:cNvPr id="62" name="Serbest Form: Şekil 61">
              <a:extLst>
                <a:ext uri="{FF2B5EF4-FFF2-40B4-BE49-F238E27FC236}">
                  <a16:creationId xmlns:a16="http://schemas.microsoft.com/office/drawing/2014/main" id="{0EBD8C34-B292-4C38-A9C6-3F396E0E7A98}"/>
                </a:ext>
              </a:extLst>
            </p:cNvPr>
            <p:cNvSpPr/>
            <p:nvPr/>
          </p:nvSpPr>
          <p:spPr>
            <a:xfrm>
              <a:off x="5306393" y="294913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65000"/>
                <a:lumOff val="35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9 Genel Şart</a:t>
              </a:r>
            </a:p>
          </p:txBody>
        </p:sp>
        <p:sp>
          <p:nvSpPr>
            <p:cNvPr id="63" name="Serbest Form: Şekil 62">
              <a:extLst>
                <a:ext uri="{FF2B5EF4-FFF2-40B4-BE49-F238E27FC236}">
                  <a16:creationId xmlns:a16="http://schemas.microsoft.com/office/drawing/2014/main" id="{A24CEEF0-FF9A-4BA6-A4DC-5EF82D29EE31}"/>
                </a:ext>
              </a:extLst>
            </p:cNvPr>
            <p:cNvSpPr/>
            <p:nvPr/>
          </p:nvSpPr>
          <p:spPr>
            <a:xfrm>
              <a:off x="6351092" y="307384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64" name="Serbest Form: Şekil 63">
              <a:extLst>
                <a:ext uri="{FF2B5EF4-FFF2-40B4-BE49-F238E27FC236}">
                  <a16:creationId xmlns:a16="http://schemas.microsoft.com/office/drawing/2014/main" id="{90DD683A-4FF3-4F4A-9B4E-F7B374AFDBCE}"/>
                </a:ext>
              </a:extLst>
            </p:cNvPr>
            <p:cNvSpPr/>
            <p:nvPr/>
          </p:nvSpPr>
          <p:spPr>
            <a:xfrm>
              <a:off x="5306393" y="359103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17 Genel Şart</a:t>
              </a:r>
            </a:p>
          </p:txBody>
        </p:sp>
        <p:sp>
          <p:nvSpPr>
            <p:cNvPr id="65" name="Serbest Form: Şekil 64">
              <a:extLst>
                <a:ext uri="{FF2B5EF4-FFF2-40B4-BE49-F238E27FC236}">
                  <a16:creationId xmlns:a16="http://schemas.microsoft.com/office/drawing/2014/main" id="{D107F1A3-F556-437F-B15F-D76CAF55514A}"/>
                </a:ext>
              </a:extLst>
            </p:cNvPr>
            <p:cNvSpPr/>
            <p:nvPr/>
          </p:nvSpPr>
          <p:spPr>
            <a:xfrm>
              <a:off x="6351092" y="371574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66" name="Serbest Form: Şekil 65">
              <a:extLst>
                <a:ext uri="{FF2B5EF4-FFF2-40B4-BE49-F238E27FC236}">
                  <a16:creationId xmlns:a16="http://schemas.microsoft.com/office/drawing/2014/main" id="{5055320C-28DD-45D7-A91F-DF34D8785147}"/>
                </a:ext>
              </a:extLst>
            </p:cNvPr>
            <p:cNvSpPr/>
            <p:nvPr/>
          </p:nvSpPr>
          <p:spPr>
            <a:xfrm>
              <a:off x="5306393" y="419106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20 Genel Şart</a:t>
              </a:r>
            </a:p>
          </p:txBody>
        </p:sp>
        <p:sp>
          <p:nvSpPr>
            <p:cNvPr id="67" name="Serbest Form: Şekil 66">
              <a:extLst>
                <a:ext uri="{FF2B5EF4-FFF2-40B4-BE49-F238E27FC236}">
                  <a16:creationId xmlns:a16="http://schemas.microsoft.com/office/drawing/2014/main" id="{79A08D45-25ED-4F14-965F-76639F3745FF}"/>
                </a:ext>
              </a:extLst>
            </p:cNvPr>
            <p:cNvSpPr/>
            <p:nvPr/>
          </p:nvSpPr>
          <p:spPr>
            <a:xfrm>
              <a:off x="6351092" y="431577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68" name="Serbest Form: Şekil 67">
              <a:extLst>
                <a:ext uri="{FF2B5EF4-FFF2-40B4-BE49-F238E27FC236}">
                  <a16:creationId xmlns:a16="http://schemas.microsoft.com/office/drawing/2014/main" id="{826B1791-E7FA-4235-A5BB-B12BD6BECB43}"/>
                </a:ext>
              </a:extLst>
            </p:cNvPr>
            <p:cNvSpPr/>
            <p:nvPr/>
          </p:nvSpPr>
          <p:spPr>
            <a:xfrm>
              <a:off x="5306393" y="480365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FF4B47"/>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7 Genel Şart</a:t>
              </a:r>
            </a:p>
          </p:txBody>
        </p:sp>
        <p:sp>
          <p:nvSpPr>
            <p:cNvPr id="69" name="Serbest Form: Şekil 68">
              <a:extLst>
                <a:ext uri="{FF2B5EF4-FFF2-40B4-BE49-F238E27FC236}">
                  <a16:creationId xmlns:a16="http://schemas.microsoft.com/office/drawing/2014/main" id="{4EDBB08A-0A2F-4EAA-88A0-CA26AF30D8BE}"/>
                </a:ext>
              </a:extLst>
            </p:cNvPr>
            <p:cNvSpPr/>
            <p:nvPr/>
          </p:nvSpPr>
          <p:spPr>
            <a:xfrm>
              <a:off x="6351092" y="492835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70" name="Grup 69">
            <a:extLst>
              <a:ext uri="{FF2B5EF4-FFF2-40B4-BE49-F238E27FC236}">
                <a16:creationId xmlns:a16="http://schemas.microsoft.com/office/drawing/2014/main" id="{7580A72E-2D1E-4EB8-852E-B389886DD9B6}"/>
              </a:ext>
            </a:extLst>
          </p:cNvPr>
          <p:cNvGrpSpPr/>
          <p:nvPr/>
        </p:nvGrpSpPr>
        <p:grpSpPr>
          <a:xfrm>
            <a:off x="6332083" y="2146536"/>
            <a:ext cx="1931579" cy="4266940"/>
            <a:chOff x="6703721" y="1750928"/>
            <a:chExt cx="1246039" cy="4026537"/>
          </a:xfrm>
        </p:grpSpPr>
        <p:sp>
          <p:nvSpPr>
            <p:cNvPr id="71" name="Serbest Form: Şekil 70">
              <a:extLst>
                <a:ext uri="{FF2B5EF4-FFF2-40B4-BE49-F238E27FC236}">
                  <a16:creationId xmlns:a16="http://schemas.microsoft.com/office/drawing/2014/main" id="{C535B1DF-46EE-4B59-9FE9-C5101856A77D}"/>
                </a:ext>
              </a:extLst>
            </p:cNvPr>
            <p:cNvSpPr/>
            <p:nvPr/>
          </p:nvSpPr>
          <p:spPr>
            <a:xfrm>
              <a:off x="6703721" y="233175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28 Eylem</a:t>
              </a:r>
            </a:p>
          </p:txBody>
        </p:sp>
        <p:sp>
          <p:nvSpPr>
            <p:cNvPr id="72" name="Serbest Form: Şekil 71">
              <a:extLst>
                <a:ext uri="{FF2B5EF4-FFF2-40B4-BE49-F238E27FC236}">
                  <a16:creationId xmlns:a16="http://schemas.microsoft.com/office/drawing/2014/main" id="{8AD7FAB0-36C6-4FF7-9D56-9B7062E5C13C}"/>
                </a:ext>
              </a:extLst>
            </p:cNvPr>
            <p:cNvSpPr/>
            <p:nvPr/>
          </p:nvSpPr>
          <p:spPr>
            <a:xfrm>
              <a:off x="7748418" y="245646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dirty="0">
                <a:latin typeface="Myriad Pro" panose="020B0503030403020204" pitchFamily="34" charset="0"/>
              </a:endParaRPr>
            </a:p>
          </p:txBody>
        </p:sp>
        <p:sp>
          <p:nvSpPr>
            <p:cNvPr id="73" name="Serbest Form: Şekil 72">
              <a:extLst>
                <a:ext uri="{FF2B5EF4-FFF2-40B4-BE49-F238E27FC236}">
                  <a16:creationId xmlns:a16="http://schemas.microsoft.com/office/drawing/2014/main" id="{CFB026A3-F6A1-484F-9F94-488A1D525BD8}"/>
                </a:ext>
              </a:extLst>
            </p:cNvPr>
            <p:cNvSpPr/>
            <p:nvPr/>
          </p:nvSpPr>
          <p:spPr>
            <a:xfrm>
              <a:off x="6703722" y="175092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2023-2024 Toplam Eylem</a:t>
              </a:r>
            </a:p>
          </p:txBody>
        </p:sp>
        <p:sp>
          <p:nvSpPr>
            <p:cNvPr id="74" name="Serbest Form: Şekil 73">
              <a:extLst>
                <a:ext uri="{FF2B5EF4-FFF2-40B4-BE49-F238E27FC236}">
                  <a16:creationId xmlns:a16="http://schemas.microsoft.com/office/drawing/2014/main" id="{0F526BFD-4C08-4FD4-B0A8-C836CC10707B}"/>
                </a:ext>
              </a:extLst>
            </p:cNvPr>
            <p:cNvSpPr/>
            <p:nvPr/>
          </p:nvSpPr>
          <p:spPr>
            <a:xfrm>
              <a:off x="6703722" y="5352332"/>
              <a:ext cx="949725"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400" b="1" dirty="0">
                  <a:solidFill>
                    <a:schemeClr val="tx1"/>
                  </a:solidFill>
                  <a:latin typeface="Myriad Pro" panose="020B0503030403020204" pitchFamily="34" charset="0"/>
                </a:rPr>
                <a:t>51</a:t>
              </a:r>
              <a:r>
                <a:rPr lang="tr-TR" sz="1400" b="1" kern="1200" dirty="0">
                  <a:solidFill>
                    <a:schemeClr val="tx1"/>
                  </a:solidFill>
                  <a:latin typeface="Myriad Pro" panose="020B0503030403020204" pitchFamily="34" charset="0"/>
                </a:rPr>
                <a:t> Eylem</a:t>
              </a:r>
            </a:p>
          </p:txBody>
        </p:sp>
        <p:sp>
          <p:nvSpPr>
            <p:cNvPr id="75" name="Serbest Form: Şekil 74">
              <a:extLst>
                <a:ext uri="{FF2B5EF4-FFF2-40B4-BE49-F238E27FC236}">
                  <a16:creationId xmlns:a16="http://schemas.microsoft.com/office/drawing/2014/main" id="{939B8A97-9967-4530-AC23-EC1744FCEBE9}"/>
                </a:ext>
              </a:extLst>
            </p:cNvPr>
            <p:cNvSpPr/>
            <p:nvPr/>
          </p:nvSpPr>
          <p:spPr>
            <a:xfrm>
              <a:off x="6703721" y="293941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50000"/>
                <a:lumOff val="5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dirty="0">
                  <a:latin typeface="Myriad Pro" panose="020B0503030403020204" pitchFamily="34" charset="0"/>
                </a:rPr>
                <a:t>4</a:t>
              </a:r>
              <a:r>
                <a:rPr lang="tr-TR" sz="1100" kern="1200" dirty="0">
                  <a:latin typeface="Myriad Pro" panose="020B0503030403020204" pitchFamily="34" charset="0"/>
                </a:rPr>
                <a:t> Eylem</a:t>
              </a:r>
            </a:p>
          </p:txBody>
        </p:sp>
        <p:sp>
          <p:nvSpPr>
            <p:cNvPr id="76" name="Serbest Form: Şekil 75">
              <a:extLst>
                <a:ext uri="{FF2B5EF4-FFF2-40B4-BE49-F238E27FC236}">
                  <a16:creationId xmlns:a16="http://schemas.microsoft.com/office/drawing/2014/main" id="{250731FA-8C56-445E-9877-2F9B7D8B8FE8}"/>
                </a:ext>
              </a:extLst>
            </p:cNvPr>
            <p:cNvSpPr/>
            <p:nvPr/>
          </p:nvSpPr>
          <p:spPr>
            <a:xfrm>
              <a:off x="7737024" y="306412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77" name="Serbest Form: Şekil 76">
              <a:extLst>
                <a:ext uri="{FF2B5EF4-FFF2-40B4-BE49-F238E27FC236}">
                  <a16:creationId xmlns:a16="http://schemas.microsoft.com/office/drawing/2014/main" id="{C807A0C3-50C5-43EA-A49C-EEAAA8CE0DA3}"/>
                </a:ext>
              </a:extLst>
            </p:cNvPr>
            <p:cNvSpPr/>
            <p:nvPr/>
          </p:nvSpPr>
          <p:spPr>
            <a:xfrm>
              <a:off x="6703721" y="358131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4 Eylem</a:t>
              </a:r>
            </a:p>
          </p:txBody>
        </p:sp>
        <p:sp>
          <p:nvSpPr>
            <p:cNvPr id="78" name="Serbest Form: Şekil 77">
              <a:extLst>
                <a:ext uri="{FF2B5EF4-FFF2-40B4-BE49-F238E27FC236}">
                  <a16:creationId xmlns:a16="http://schemas.microsoft.com/office/drawing/2014/main" id="{322E246E-43CD-4B98-9E54-735D11261DEC}"/>
                </a:ext>
              </a:extLst>
            </p:cNvPr>
            <p:cNvSpPr/>
            <p:nvPr/>
          </p:nvSpPr>
          <p:spPr>
            <a:xfrm>
              <a:off x="7748418" y="370602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79" name="Serbest Form: Şekil 78">
              <a:extLst>
                <a:ext uri="{FF2B5EF4-FFF2-40B4-BE49-F238E27FC236}">
                  <a16:creationId xmlns:a16="http://schemas.microsoft.com/office/drawing/2014/main" id="{04896152-AB70-4C16-B252-86528896C09C}"/>
                </a:ext>
              </a:extLst>
            </p:cNvPr>
            <p:cNvSpPr/>
            <p:nvPr/>
          </p:nvSpPr>
          <p:spPr>
            <a:xfrm>
              <a:off x="6703721" y="418134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12 Eylem</a:t>
              </a:r>
            </a:p>
          </p:txBody>
        </p:sp>
        <p:sp>
          <p:nvSpPr>
            <p:cNvPr id="80" name="Serbest Form: Şekil 79">
              <a:extLst>
                <a:ext uri="{FF2B5EF4-FFF2-40B4-BE49-F238E27FC236}">
                  <a16:creationId xmlns:a16="http://schemas.microsoft.com/office/drawing/2014/main" id="{C0AB50AA-6BF3-4888-A6F9-ED703986F6B6}"/>
                </a:ext>
              </a:extLst>
            </p:cNvPr>
            <p:cNvSpPr/>
            <p:nvPr/>
          </p:nvSpPr>
          <p:spPr>
            <a:xfrm>
              <a:off x="7737024" y="430605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81" name="Serbest Form: Şekil 80">
              <a:extLst>
                <a:ext uri="{FF2B5EF4-FFF2-40B4-BE49-F238E27FC236}">
                  <a16:creationId xmlns:a16="http://schemas.microsoft.com/office/drawing/2014/main" id="{1F3EA3E1-C125-4FE7-82F1-3C8E5501DF81}"/>
                </a:ext>
              </a:extLst>
            </p:cNvPr>
            <p:cNvSpPr/>
            <p:nvPr/>
          </p:nvSpPr>
          <p:spPr>
            <a:xfrm>
              <a:off x="6703721" y="479393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E48A93"/>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dirty="0">
                  <a:latin typeface="Myriad Pro" panose="020B0503030403020204" pitchFamily="34" charset="0"/>
                </a:rPr>
                <a:t>3</a:t>
              </a:r>
              <a:r>
                <a:rPr lang="tr-TR" sz="1100" kern="1200" dirty="0">
                  <a:latin typeface="Myriad Pro" panose="020B0503030403020204" pitchFamily="34" charset="0"/>
                </a:rPr>
                <a:t> Eylem</a:t>
              </a:r>
            </a:p>
          </p:txBody>
        </p:sp>
        <p:sp>
          <p:nvSpPr>
            <p:cNvPr id="82" name="Serbest Form: Şekil 81">
              <a:extLst>
                <a:ext uri="{FF2B5EF4-FFF2-40B4-BE49-F238E27FC236}">
                  <a16:creationId xmlns:a16="http://schemas.microsoft.com/office/drawing/2014/main" id="{9F558D1C-F03A-4A7A-9CA9-EFB315573064}"/>
                </a:ext>
              </a:extLst>
            </p:cNvPr>
            <p:cNvSpPr/>
            <p:nvPr/>
          </p:nvSpPr>
          <p:spPr>
            <a:xfrm>
              <a:off x="7748418" y="491863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83" name="Grup 82">
            <a:extLst>
              <a:ext uri="{FF2B5EF4-FFF2-40B4-BE49-F238E27FC236}">
                <a16:creationId xmlns:a16="http://schemas.microsoft.com/office/drawing/2014/main" id="{110DB8A8-04F5-4AE1-A6A6-80418502DD12}"/>
              </a:ext>
            </a:extLst>
          </p:cNvPr>
          <p:cNvGrpSpPr/>
          <p:nvPr/>
        </p:nvGrpSpPr>
        <p:grpSpPr>
          <a:xfrm>
            <a:off x="8388469" y="2146536"/>
            <a:ext cx="1430330" cy="4266940"/>
            <a:chOff x="8033336" y="1750928"/>
            <a:chExt cx="949727" cy="4026537"/>
          </a:xfrm>
        </p:grpSpPr>
        <p:sp>
          <p:nvSpPr>
            <p:cNvPr id="84" name="Serbest Form: Şekil 83">
              <a:extLst>
                <a:ext uri="{FF2B5EF4-FFF2-40B4-BE49-F238E27FC236}">
                  <a16:creationId xmlns:a16="http://schemas.microsoft.com/office/drawing/2014/main" id="{D18F33E1-0F42-49B9-BE06-92C5569A6506}"/>
                </a:ext>
              </a:extLst>
            </p:cNvPr>
            <p:cNvSpPr/>
            <p:nvPr/>
          </p:nvSpPr>
          <p:spPr>
            <a:xfrm>
              <a:off x="8033337" y="233175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19 Eylem</a:t>
              </a:r>
            </a:p>
          </p:txBody>
        </p:sp>
        <p:sp>
          <p:nvSpPr>
            <p:cNvPr id="85" name="Serbest Form: Şekil 84">
              <a:extLst>
                <a:ext uri="{FF2B5EF4-FFF2-40B4-BE49-F238E27FC236}">
                  <a16:creationId xmlns:a16="http://schemas.microsoft.com/office/drawing/2014/main" id="{4D6AE687-BBAF-4094-A6E6-12E38409AE69}"/>
                </a:ext>
              </a:extLst>
            </p:cNvPr>
            <p:cNvSpPr/>
            <p:nvPr/>
          </p:nvSpPr>
          <p:spPr>
            <a:xfrm>
              <a:off x="8033336" y="175092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2023-2024 İSM Eylem</a:t>
              </a:r>
            </a:p>
          </p:txBody>
        </p:sp>
        <p:sp>
          <p:nvSpPr>
            <p:cNvPr id="86" name="Serbest Form: Şekil 85">
              <a:extLst>
                <a:ext uri="{FF2B5EF4-FFF2-40B4-BE49-F238E27FC236}">
                  <a16:creationId xmlns:a16="http://schemas.microsoft.com/office/drawing/2014/main" id="{E1D21E39-5924-4CE8-A145-AEF7F8AE2B4A}"/>
                </a:ext>
              </a:extLst>
            </p:cNvPr>
            <p:cNvSpPr/>
            <p:nvPr/>
          </p:nvSpPr>
          <p:spPr>
            <a:xfrm>
              <a:off x="8033336" y="5352332"/>
              <a:ext cx="949725"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400" b="1" kern="1200">
                  <a:solidFill>
                    <a:schemeClr val="tx1"/>
                  </a:solidFill>
                  <a:latin typeface="Myriad Pro" panose="020B0503030403020204" pitchFamily="34" charset="0"/>
                </a:rPr>
                <a:t>32 </a:t>
              </a:r>
              <a:r>
                <a:rPr lang="tr-TR" sz="1400" b="1" kern="1200" dirty="0">
                  <a:solidFill>
                    <a:schemeClr val="tx1"/>
                  </a:solidFill>
                  <a:latin typeface="Myriad Pro" panose="020B0503030403020204" pitchFamily="34" charset="0"/>
                </a:rPr>
                <a:t>Eylem</a:t>
              </a:r>
            </a:p>
          </p:txBody>
        </p:sp>
        <p:sp>
          <p:nvSpPr>
            <p:cNvPr id="87" name="Serbest Form: Şekil 86">
              <a:extLst>
                <a:ext uri="{FF2B5EF4-FFF2-40B4-BE49-F238E27FC236}">
                  <a16:creationId xmlns:a16="http://schemas.microsoft.com/office/drawing/2014/main" id="{B5B9CD7D-13B5-4787-B8B2-1FAA2B0E0869}"/>
                </a:ext>
              </a:extLst>
            </p:cNvPr>
            <p:cNvSpPr/>
            <p:nvPr/>
          </p:nvSpPr>
          <p:spPr>
            <a:xfrm>
              <a:off x="8033336" y="293941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50000"/>
                <a:lumOff val="5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4 Eylem</a:t>
              </a:r>
            </a:p>
          </p:txBody>
        </p:sp>
        <p:sp>
          <p:nvSpPr>
            <p:cNvPr id="88" name="Serbest Form: Şekil 87">
              <a:extLst>
                <a:ext uri="{FF2B5EF4-FFF2-40B4-BE49-F238E27FC236}">
                  <a16:creationId xmlns:a16="http://schemas.microsoft.com/office/drawing/2014/main" id="{F27EEFE8-3A55-4A7B-A469-A0862DEF54EA}"/>
                </a:ext>
              </a:extLst>
            </p:cNvPr>
            <p:cNvSpPr/>
            <p:nvPr/>
          </p:nvSpPr>
          <p:spPr>
            <a:xfrm>
              <a:off x="8033337" y="358131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3 Eylem</a:t>
              </a:r>
            </a:p>
          </p:txBody>
        </p:sp>
        <p:sp>
          <p:nvSpPr>
            <p:cNvPr id="89" name="Serbest Form: Şekil 88">
              <a:extLst>
                <a:ext uri="{FF2B5EF4-FFF2-40B4-BE49-F238E27FC236}">
                  <a16:creationId xmlns:a16="http://schemas.microsoft.com/office/drawing/2014/main" id="{FC0BE789-915F-4ABB-9D60-6A7DDADA042B}"/>
                </a:ext>
              </a:extLst>
            </p:cNvPr>
            <p:cNvSpPr/>
            <p:nvPr/>
          </p:nvSpPr>
          <p:spPr>
            <a:xfrm>
              <a:off x="8033336" y="418134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20000"/>
                <a:lumOff val="8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5 Eylem</a:t>
              </a:r>
            </a:p>
          </p:txBody>
        </p:sp>
        <p:sp>
          <p:nvSpPr>
            <p:cNvPr id="90" name="Serbest Form: Şekil 89">
              <a:extLst>
                <a:ext uri="{FF2B5EF4-FFF2-40B4-BE49-F238E27FC236}">
                  <a16:creationId xmlns:a16="http://schemas.microsoft.com/office/drawing/2014/main" id="{CDD8A3F1-BDE2-4951-A337-734A1BBBCCE2}"/>
                </a:ext>
              </a:extLst>
            </p:cNvPr>
            <p:cNvSpPr/>
            <p:nvPr/>
          </p:nvSpPr>
          <p:spPr>
            <a:xfrm>
              <a:off x="8033337" y="479393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F5C3CF"/>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 Eylem</a:t>
              </a:r>
            </a:p>
          </p:txBody>
        </p:sp>
      </p:grpSp>
      <p:sp>
        <p:nvSpPr>
          <p:cNvPr id="91" name="Unvan 2">
            <a:extLst>
              <a:ext uri="{FF2B5EF4-FFF2-40B4-BE49-F238E27FC236}">
                <a16:creationId xmlns:a16="http://schemas.microsoft.com/office/drawing/2014/main" id="{2F7C9300-971F-4835-A9DE-E1AE12DF35EA}"/>
              </a:ext>
            </a:extLst>
          </p:cNvPr>
          <p:cNvSpPr txBox="1">
            <a:spLocks/>
          </p:cNvSpPr>
          <p:nvPr/>
        </p:nvSpPr>
        <p:spPr>
          <a:xfrm>
            <a:off x="1276350" y="1208945"/>
            <a:ext cx="4868820" cy="55256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pPr algn="ctr">
              <a:lnSpc>
                <a:spcPct val="150000"/>
              </a:lnSpc>
            </a:pPr>
            <a:r>
              <a:rPr lang="tr-TR" sz="1200" dirty="0">
                <a:solidFill>
                  <a:schemeClr val="tx1"/>
                </a:solidFill>
                <a:latin typeface="Myriad Pro" panose="020B0503030403020204" pitchFamily="34" charset="0"/>
              </a:rPr>
              <a:t>Hazine ve Maliye Bakanlığınca</a:t>
            </a:r>
          </a:p>
          <a:p>
            <a:pPr algn="ctr">
              <a:lnSpc>
                <a:spcPct val="150000"/>
              </a:lnSpc>
            </a:pPr>
            <a:r>
              <a:rPr lang="tr-TR" sz="1200" dirty="0">
                <a:solidFill>
                  <a:schemeClr val="tx1"/>
                </a:solidFill>
                <a:latin typeface="Myriad Pro" panose="020B0503030403020204" pitchFamily="34" charset="0"/>
              </a:rPr>
              <a:t>Yayımlanan Mevzuat</a:t>
            </a:r>
          </a:p>
        </p:txBody>
      </p:sp>
      <p:sp>
        <p:nvSpPr>
          <p:cNvPr id="92" name="Unvan 2">
            <a:extLst>
              <a:ext uri="{FF2B5EF4-FFF2-40B4-BE49-F238E27FC236}">
                <a16:creationId xmlns:a16="http://schemas.microsoft.com/office/drawing/2014/main" id="{0A7F47DE-4613-4114-8235-A905ACB605F5}"/>
              </a:ext>
            </a:extLst>
          </p:cNvPr>
          <p:cNvSpPr txBox="1">
            <a:spLocks/>
          </p:cNvSpPr>
          <p:nvPr/>
        </p:nvSpPr>
        <p:spPr>
          <a:xfrm>
            <a:off x="6146999" y="1208945"/>
            <a:ext cx="3763402" cy="55256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pPr algn="ctr">
              <a:lnSpc>
                <a:spcPct val="150000"/>
              </a:lnSpc>
            </a:pPr>
            <a:r>
              <a:rPr lang="tr-TR" sz="1200" dirty="0">
                <a:solidFill>
                  <a:schemeClr val="tx1"/>
                </a:solidFill>
                <a:latin typeface="Myriad Pro" panose="020B0503030403020204" pitchFamily="34" charset="0"/>
              </a:rPr>
              <a:t>Bakanlığımızca Bu Kapsamda</a:t>
            </a:r>
          </a:p>
          <a:p>
            <a:pPr algn="ctr">
              <a:lnSpc>
                <a:spcPct val="150000"/>
              </a:lnSpc>
            </a:pPr>
            <a:r>
              <a:rPr lang="tr-TR" sz="1200" dirty="0">
                <a:solidFill>
                  <a:schemeClr val="tx1"/>
                </a:solidFill>
                <a:latin typeface="Myriad Pro" panose="020B0503030403020204" pitchFamily="34" charset="0"/>
              </a:rPr>
              <a:t>Belirlenen Eylemler</a:t>
            </a:r>
          </a:p>
        </p:txBody>
      </p:sp>
      <p:cxnSp>
        <p:nvCxnSpPr>
          <p:cNvPr id="93" name="Düz Bağlayıcı 92">
            <a:extLst>
              <a:ext uri="{FF2B5EF4-FFF2-40B4-BE49-F238E27FC236}">
                <a16:creationId xmlns:a16="http://schemas.microsoft.com/office/drawing/2014/main" id="{01DCD7BD-B937-4254-BD41-535CF95A5F99}"/>
              </a:ext>
            </a:extLst>
          </p:cNvPr>
          <p:cNvCxnSpPr>
            <a:cxnSpLocks/>
          </p:cNvCxnSpPr>
          <p:nvPr/>
        </p:nvCxnSpPr>
        <p:spPr>
          <a:xfrm>
            <a:off x="1351713" y="1904807"/>
            <a:ext cx="4554014" cy="8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Unvan 1">
            <a:extLst>
              <a:ext uri="{FF2B5EF4-FFF2-40B4-BE49-F238E27FC236}">
                <a16:creationId xmlns:a16="http://schemas.microsoft.com/office/drawing/2014/main" id="{04B56572-6C1E-46FB-893C-4AD260F7CA32}"/>
              </a:ext>
            </a:extLst>
          </p:cNvPr>
          <p:cNvSpPr txBox="1">
            <a:spLocks/>
          </p:cNvSpPr>
          <p:nvPr/>
        </p:nvSpPr>
        <p:spPr>
          <a:xfrm>
            <a:off x="1250201" y="477951"/>
            <a:ext cx="5276353"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İç Kontrol Standartları ve Eylem Dağılımları</a:t>
            </a:r>
          </a:p>
        </p:txBody>
      </p:sp>
      <p:cxnSp>
        <p:nvCxnSpPr>
          <p:cNvPr id="102" name="Düz Bağlayıcı 101">
            <a:extLst>
              <a:ext uri="{FF2B5EF4-FFF2-40B4-BE49-F238E27FC236}">
                <a16:creationId xmlns:a16="http://schemas.microsoft.com/office/drawing/2014/main" id="{7AF781A5-7E3A-4215-8DFB-051605D351B1}"/>
              </a:ext>
            </a:extLst>
          </p:cNvPr>
          <p:cNvCxnSpPr>
            <a:cxnSpLocks/>
          </p:cNvCxnSpPr>
          <p:nvPr/>
        </p:nvCxnSpPr>
        <p:spPr>
          <a:xfrm flipV="1">
            <a:off x="6285663" y="1882930"/>
            <a:ext cx="3533133" cy="21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4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1000"/>
                                        <p:tgtEl>
                                          <p:spTgt spid="70"/>
                                        </p:tgtEl>
                                      </p:cBhvr>
                                    </p:animEffect>
                                  </p:childTnLst>
                                </p:cTn>
                              </p:par>
                            </p:childTnLst>
                          </p:cTn>
                        </p:par>
                        <p:par>
                          <p:cTn id="20" fill="hold">
                            <p:stCondLst>
                              <p:cond delay="6500"/>
                            </p:stCondLst>
                            <p:childTnLst>
                              <p:par>
                                <p:cTn id="21" presetID="10" presetClass="entr" presetSubtype="0" fill="hold" nodeType="afterEffect">
                                  <p:stCondLst>
                                    <p:cond delay="50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519899"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E.1.1.2</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731819" y="1959659"/>
            <a:ext cx="191836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1.1</a:t>
              </a:r>
            </a:p>
          </p:txBody>
        </p:sp>
      </p:grpSp>
      <p:sp>
        <p:nvSpPr>
          <p:cNvPr id="20" name="Oval 19">
            <a:extLst>
              <a:ext uri="{FF2B5EF4-FFF2-40B4-BE49-F238E27FC236}">
                <a16:creationId xmlns:a16="http://schemas.microsoft.com/office/drawing/2014/main" id="{D007A196-DEFE-4266-A644-AF448F7EBF0C}"/>
              </a:ext>
            </a:extLst>
          </p:cNvPr>
          <p:cNvSpPr/>
          <p:nvPr/>
        </p:nvSpPr>
        <p:spPr>
          <a:xfrm>
            <a:off x="3215707" y="5179378"/>
            <a:ext cx="4200339" cy="830658"/>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824693" y="5427033"/>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455453592"/>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kern="0" dirty="0">
                <a:solidFill>
                  <a:sysClr val="windowText" lastClr="000000"/>
                </a:solidFill>
                <a:latin typeface="Arial" panose="020B0604020202020204" pitchFamily="34" charset="0"/>
              </a:rPr>
              <a:t>İç Kontrol</a:t>
            </a:r>
            <a:r>
              <a:rPr lang="tr-TR" sz="1600" kern="0" dirty="0">
                <a:solidFill>
                  <a:sysClr val="windowText" lastClr="000000"/>
                </a:solidFill>
                <a:latin typeface="Arial" panose="020B0604020202020204" pitchFamily="34" charset="0"/>
              </a:rPr>
              <a:t> </a:t>
            </a:r>
            <a:r>
              <a:rPr lang="sv-SE" sz="1600" kern="0" dirty="0">
                <a:solidFill>
                  <a:sysClr val="windowText" lastClr="000000"/>
                </a:solidFill>
                <a:latin typeface="Arial" panose="020B0604020202020204" pitchFamily="34" charset="0"/>
              </a:rPr>
              <a:t>Sekmesi Linki</a:t>
            </a:r>
            <a:endParaRPr lang="tr-TR" sz="16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prstClr val="black"/>
                  </a:solidFill>
                  <a:latin typeface="Calibri" panose="020F0502020204030204"/>
                </a:rPr>
                <a:t>Harcama Birimi düzeyinde</a:t>
              </a:r>
              <a:r>
                <a:rPr lang="tr-TR" sz="1400" b="1" kern="1200" dirty="0">
                  <a:solidFill>
                    <a:schemeClr val="tx1"/>
                  </a:solidFill>
                </a:rPr>
                <a:t> </a:t>
              </a:r>
              <a:r>
                <a:rPr lang="tr-TR" sz="1400" dirty="0">
                  <a:solidFill>
                    <a:schemeClr val="tx1"/>
                  </a:solidFill>
                  <a:ea typeface="Verdana" panose="020B0604030504040204" pitchFamily="34" charset="0"/>
                </a:rPr>
                <a:t>web sayfasında bulunan iç kontrol sekmesinde yönetici onayı ile iç kontrole yönelik gerçekleştirilen güncel çalışmalara yer verilmesi</a:t>
              </a:r>
              <a:endParaRPr lang="tr-TR" sz="1400" kern="1200" dirty="0">
                <a:solidFill>
                  <a:schemeClr val="tx1"/>
                </a:solidFill>
              </a:endParaRP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kern="1200" dirty="0">
                  <a:solidFill>
                    <a:schemeClr val="tx1"/>
                  </a:solidFill>
                </a:rPr>
                <a:t>İç kontrol sistemi ve işleyişi yönetici ve personel tarafından sahiplenilmeli ve desteklenmelidir.</a:t>
              </a:r>
              <a:endParaRPr lang="tr-TR" sz="1400" kern="1200" dirty="0"/>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61EF64F9-C1B9-46F9-A300-253A4E4B3474}"/>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9897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519899"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046563" y="3481333"/>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E.1.1.3</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731819" y="1959659"/>
            <a:ext cx="191836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1.1</a:t>
              </a:r>
            </a:p>
          </p:txBody>
        </p:sp>
      </p:grpSp>
      <p:sp>
        <p:nvSpPr>
          <p:cNvPr id="20" name="Oval 19">
            <a:extLst>
              <a:ext uri="{FF2B5EF4-FFF2-40B4-BE49-F238E27FC236}">
                <a16:creationId xmlns:a16="http://schemas.microsoft.com/office/drawing/2014/main" id="{D007A196-DEFE-4266-A644-AF448F7EBF0C}"/>
              </a:ext>
            </a:extLst>
          </p:cNvPr>
          <p:cNvSpPr/>
          <p:nvPr/>
        </p:nvSpPr>
        <p:spPr>
          <a:xfrm>
            <a:off x="3698783" y="5179378"/>
            <a:ext cx="3244435" cy="876166"/>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Strateji Geliştirme Başkanlığı</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307769" y="5449787"/>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1662052877"/>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kern="0" dirty="0">
                <a:solidFill>
                  <a:sysClr val="windowText" lastClr="000000"/>
                </a:solidFill>
                <a:latin typeface="Arial" panose="020B0604020202020204" pitchFamily="34" charset="0"/>
              </a:rPr>
              <a:t>Eğitim Görselleri</a:t>
            </a:r>
          </a:p>
          <a:p>
            <a:r>
              <a:rPr lang="sv-SE" sz="1400" kern="0" dirty="0">
                <a:solidFill>
                  <a:sysClr val="windowText" lastClr="000000"/>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016032" y="3800853"/>
            <a:ext cx="4916286"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dirty="0">
                  <a:solidFill>
                    <a:schemeClr val="tx1"/>
                  </a:solidFill>
                  <a:ea typeface="Verdana" panose="020B0604030504040204" pitchFamily="34" charset="0"/>
                </a:rPr>
                <a:t>İç kontrol sistemine yönelik eğitici eğitimlerinin yapılması</a:t>
              </a: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kern="1200" dirty="0">
                  <a:solidFill>
                    <a:schemeClr val="tx1"/>
                  </a:solidFill>
                </a:rPr>
                <a:t>İç kontrol sistemi ve işleyişi yönetici ve personel tarafından sahiplenilmeli ve desteklenmelidir.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E80EEECD-71EC-4B72-BA2B-22F7F213013A}"/>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87596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31DB61A35F6CD46B2A9CB1E0125EB9E" ma:contentTypeVersion="1" ma:contentTypeDescription="Yeni belge oluşturun." ma:contentTypeScope="" ma:versionID="58d1ec36a7a72bd1954e1e448aa54405">
  <xsd:schema xmlns:xsd="http://www.w3.org/2001/XMLSchema" xmlns:xs="http://www.w3.org/2001/XMLSchema" xmlns:p="http://schemas.microsoft.com/office/2006/metadata/properties" xmlns:ns2="9c6d2fee-6584-45c2-9ea3-7ef256f35574" targetNamespace="http://schemas.microsoft.com/office/2006/metadata/properties" ma:root="true" ma:fieldsID="17c74639cf5456367f0fa883482200e7" ns2:_="">
    <xsd:import namespace="9c6d2fee-6584-45c2-9ea3-7ef256f355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d2fee-6584-45c2-9ea3-7ef256f35574"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E09AF-7BC7-4DF3-BFD4-1CB0FC10C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d2fee-6584-45c2-9ea3-7ef256f35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2177D3-7C6F-4870-99DB-8A26C1C5FB68}">
  <ds:schemaRefs>
    <ds:schemaRef ds:uri="http://schemas.microsoft.com/office/infopath/2007/PartnerControls"/>
    <ds:schemaRef ds:uri="9c6d2fee-6584-45c2-9ea3-7ef256f35574"/>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F60802C3-C763-4EE2-8AF3-5D7045018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795</TotalTime>
  <Words>1474</Words>
  <Application>Microsoft Office PowerPoint</Application>
  <PresentationFormat>Geniş ekran</PresentationFormat>
  <Paragraphs>234</Paragraphs>
  <Slides>18</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Calibri Light</vt:lpstr>
      <vt:lpstr>Myriad Pro</vt:lpstr>
      <vt:lpstr>Times New Roman</vt:lpstr>
      <vt:lpstr>Verdana</vt:lpstr>
      <vt:lpstr>Wingdings</vt:lpstr>
      <vt:lpstr>Office Teması</vt:lpstr>
      <vt:lpstr>PowerPoint Sunusu</vt:lpstr>
      <vt:lpstr>PowerPoint Sunusu</vt:lpstr>
      <vt:lpstr>PowerPoint Sunusu</vt:lpstr>
      <vt:lpstr>İç Kontrolün Tanımı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ÜZEL</dc:creator>
  <cp:lastModifiedBy>client33</cp:lastModifiedBy>
  <cp:revision>58</cp:revision>
  <dcterms:created xsi:type="dcterms:W3CDTF">2022-01-14T06:27:56Z</dcterms:created>
  <dcterms:modified xsi:type="dcterms:W3CDTF">2024-01-29T13:38:01Z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0x010100531DB61A35F6CD46B2A9CB1E0125EB9E</vt:lpwstr>
  </property>
</Properties>
</file>